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447" r:id="rId3"/>
    <p:sldId id="419" r:id="rId4"/>
    <p:sldId id="421" r:id="rId5"/>
    <p:sldId id="422" r:id="rId6"/>
    <p:sldId id="424" r:id="rId7"/>
    <p:sldId id="423" r:id="rId8"/>
    <p:sldId id="425" r:id="rId9"/>
    <p:sldId id="426" r:id="rId10"/>
    <p:sldId id="427" r:id="rId11"/>
    <p:sldId id="428" r:id="rId12"/>
    <p:sldId id="429" r:id="rId13"/>
    <p:sldId id="430" r:id="rId14"/>
    <p:sldId id="431" r:id="rId15"/>
    <p:sldId id="297" r:id="rId16"/>
    <p:sldId id="291" r:id="rId17"/>
    <p:sldId id="292" r:id="rId18"/>
    <p:sldId id="293" r:id="rId19"/>
    <p:sldId id="294" r:id="rId20"/>
    <p:sldId id="295" r:id="rId21"/>
    <p:sldId id="433" r:id="rId22"/>
    <p:sldId id="434" r:id="rId23"/>
    <p:sldId id="435" r:id="rId24"/>
    <p:sldId id="436" r:id="rId25"/>
    <p:sldId id="437" r:id="rId26"/>
    <p:sldId id="439" r:id="rId27"/>
    <p:sldId id="440" r:id="rId28"/>
    <p:sldId id="444" r:id="rId29"/>
    <p:sldId id="445" r:id="rId30"/>
    <p:sldId id="446" r:id="rId31"/>
    <p:sldId id="296"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57" userDrawn="1">
          <p15:clr>
            <a:srgbClr val="A4A3A4"/>
          </p15:clr>
        </p15:guide>
        <p15:guide id="2" pos="46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9B58"/>
    <a:srgbClr val="0B3C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93"/>
    <p:restoredTop sz="96197"/>
  </p:normalViewPr>
  <p:slideViewPr>
    <p:cSldViewPr snapToGrid="0" showGuides="1">
      <p:cViewPr varScale="1">
        <p:scale>
          <a:sx n="152" d="100"/>
          <a:sy n="152" d="100"/>
        </p:scale>
        <p:origin x="208" y="192"/>
      </p:cViewPr>
      <p:guideLst>
        <p:guide orient="horz" pos="1457"/>
        <p:guide pos="46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04E92-18BF-1543-B8F2-27510D49F7E1}" type="datetimeFigureOut">
              <a:rPr lang="es-ES_tradnl" smtClean="0"/>
              <a:t>24/10/23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4E225-844F-6A44-94A6-D3992EF98C4C}" type="slidenum">
              <a:rPr lang="es-ES_tradnl" smtClean="0"/>
              <a:t>‹Nº›</a:t>
            </a:fld>
            <a:endParaRPr lang="es-ES_tradnl"/>
          </a:p>
        </p:txBody>
      </p:sp>
    </p:spTree>
    <p:extLst>
      <p:ext uri="{BB962C8B-B14F-4D97-AF65-F5344CB8AC3E}">
        <p14:creationId xmlns:p14="http://schemas.microsoft.com/office/powerpoint/2010/main" val="623006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0FE4E225-844F-6A44-94A6-D3992EF98C4C}" type="slidenum">
              <a:rPr lang="es-ES_tradnl" smtClean="0"/>
              <a:t>4</a:t>
            </a:fld>
            <a:endParaRPr lang="es-ES_tradnl"/>
          </a:p>
        </p:txBody>
      </p:sp>
    </p:spTree>
    <p:extLst>
      <p:ext uri="{BB962C8B-B14F-4D97-AF65-F5344CB8AC3E}">
        <p14:creationId xmlns:p14="http://schemas.microsoft.com/office/powerpoint/2010/main" val="132496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2" name="Google Shape;78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7708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057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1372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3352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0FE4E225-844F-6A44-94A6-D3992EF98C4C}" type="slidenum">
              <a:rPr lang="es-ES_tradnl" smtClean="0"/>
              <a:t>5</a:t>
            </a:fld>
            <a:endParaRPr lang="es-ES_tradnl"/>
          </a:p>
        </p:txBody>
      </p:sp>
    </p:spTree>
    <p:extLst>
      <p:ext uri="{BB962C8B-B14F-4D97-AF65-F5344CB8AC3E}">
        <p14:creationId xmlns:p14="http://schemas.microsoft.com/office/powerpoint/2010/main" val="227171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0FE4E225-844F-6A44-94A6-D3992EF98C4C}" type="slidenum">
              <a:rPr lang="es-ES_tradnl" smtClean="0"/>
              <a:t>6</a:t>
            </a:fld>
            <a:endParaRPr lang="es-ES_tradnl"/>
          </a:p>
        </p:txBody>
      </p:sp>
    </p:spTree>
    <p:extLst>
      <p:ext uri="{BB962C8B-B14F-4D97-AF65-F5344CB8AC3E}">
        <p14:creationId xmlns:p14="http://schemas.microsoft.com/office/powerpoint/2010/main" val="156352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0FE4E225-844F-6A44-94A6-D3992EF98C4C}" type="slidenum">
              <a:rPr lang="es-ES_tradnl" smtClean="0"/>
              <a:t>11</a:t>
            </a:fld>
            <a:endParaRPr lang="es-ES_tradnl"/>
          </a:p>
        </p:txBody>
      </p:sp>
    </p:spTree>
    <p:extLst>
      <p:ext uri="{BB962C8B-B14F-4D97-AF65-F5344CB8AC3E}">
        <p14:creationId xmlns:p14="http://schemas.microsoft.com/office/powerpoint/2010/main" val="11531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00" name="Google Shape;70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F1F880-A088-A133-E8FF-966BD0A7571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BDCDF086-6D84-4B39-3E6C-6F76140F0A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FEBC051D-0047-94BA-AE38-5EFCC933E0B5}"/>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5" name="Marcador de pie de página 4">
            <a:extLst>
              <a:ext uri="{FF2B5EF4-FFF2-40B4-BE49-F238E27FC236}">
                <a16:creationId xmlns:a16="http://schemas.microsoft.com/office/drawing/2014/main" id="{B31A485C-848D-92A6-2711-1E3845C355A8}"/>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565C64A1-D357-8222-AE0E-5E9E2084E27A}"/>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1641592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93F30-278B-AC2A-89CD-383C886E7C2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EC9E6DE3-3FC6-5089-32A5-8C5F6715358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6217CE03-9159-D885-C58E-09B158DBAA17}"/>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5" name="Marcador de pie de página 4">
            <a:extLst>
              <a:ext uri="{FF2B5EF4-FFF2-40B4-BE49-F238E27FC236}">
                <a16:creationId xmlns:a16="http://schemas.microsoft.com/office/drawing/2014/main" id="{4B300CAE-FAFE-1E58-01C3-0D951A801E33}"/>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75AA2A8-5EC4-C60F-F3A7-E77CB7752CE2}"/>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398645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A0DD5A4-F860-5927-569B-F83E7E9D5E2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882AA46C-26B7-418C-36FF-279129DC7B9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98850AE7-4B04-B930-7657-3EA091DBC07B}"/>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5" name="Marcador de pie de página 4">
            <a:extLst>
              <a:ext uri="{FF2B5EF4-FFF2-40B4-BE49-F238E27FC236}">
                <a16:creationId xmlns:a16="http://schemas.microsoft.com/office/drawing/2014/main" id="{98968E10-F47B-AE93-C198-BBC367371056}"/>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2C98CD60-C757-02AD-B9F8-9CD8C01438E4}"/>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1833226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9"/>
        <p:cNvGrpSpPr/>
        <p:nvPr/>
      </p:nvGrpSpPr>
      <p:grpSpPr>
        <a:xfrm>
          <a:off x="0" y="0"/>
          <a:ext cx="0" cy="0"/>
          <a:chOff x="0" y="0"/>
          <a:chExt cx="0" cy="0"/>
        </a:xfrm>
      </p:grpSpPr>
      <p:sp>
        <p:nvSpPr>
          <p:cNvPr id="20" name="Google Shape;20;p4"/>
          <p:cNvSpPr>
            <a:spLocks noGrp="1"/>
          </p:cNvSpPr>
          <p:nvPr>
            <p:ph type="pic" idx="2"/>
          </p:nvPr>
        </p:nvSpPr>
        <p:spPr>
          <a:xfrm>
            <a:off x="9075762" y="2"/>
            <a:ext cx="3116239" cy="5540991"/>
          </a:xfrm>
          <a:prstGeom prst="rect">
            <a:avLst/>
          </a:prstGeom>
          <a:noFill/>
          <a:ln>
            <a:noFill/>
          </a:ln>
        </p:spPr>
      </p:sp>
      <p:sp>
        <p:nvSpPr>
          <p:cNvPr id="21" name="Google Shape;21;p4"/>
          <p:cNvSpPr>
            <a:spLocks noGrp="1"/>
          </p:cNvSpPr>
          <p:nvPr>
            <p:ph type="pic" idx="3"/>
          </p:nvPr>
        </p:nvSpPr>
        <p:spPr>
          <a:xfrm>
            <a:off x="1127803" y="3429000"/>
            <a:ext cx="5641488" cy="3429000"/>
          </a:xfrm>
          <a:prstGeom prst="rect">
            <a:avLst/>
          </a:prstGeom>
          <a:noFill/>
          <a:ln>
            <a:noFill/>
          </a:ln>
        </p:spPr>
      </p:sp>
    </p:spTree>
    <p:extLst>
      <p:ext uri="{BB962C8B-B14F-4D97-AF65-F5344CB8AC3E}">
        <p14:creationId xmlns:p14="http://schemas.microsoft.com/office/powerpoint/2010/main" val="3438543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62"/>
        <p:cNvGrpSpPr/>
        <p:nvPr/>
      </p:nvGrpSpPr>
      <p:grpSpPr>
        <a:xfrm>
          <a:off x="0" y="0"/>
          <a:ext cx="0" cy="0"/>
          <a:chOff x="0" y="0"/>
          <a:chExt cx="0" cy="0"/>
        </a:xfrm>
      </p:grpSpPr>
      <p:sp>
        <p:nvSpPr>
          <p:cNvPr id="63" name="Google Shape;63;p17"/>
          <p:cNvSpPr/>
          <p:nvPr/>
        </p:nvSpPr>
        <p:spPr>
          <a:xfrm>
            <a:off x="3214256" y="0"/>
            <a:ext cx="8977745" cy="6858000"/>
          </a:xfrm>
          <a:prstGeom prst="rect">
            <a:avLst/>
          </a:prstGeom>
          <a:solidFill>
            <a:srgbClr val="0B3C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Open Sans"/>
              <a:ea typeface="Open Sans"/>
              <a:cs typeface="Open Sans"/>
              <a:sym typeface="Open Sans"/>
            </a:endParaRPr>
          </a:p>
        </p:txBody>
      </p:sp>
      <p:sp>
        <p:nvSpPr>
          <p:cNvPr id="64" name="Google Shape;64;p17"/>
          <p:cNvSpPr>
            <a:spLocks noGrp="1"/>
          </p:cNvSpPr>
          <p:nvPr>
            <p:ph type="pic" idx="2"/>
          </p:nvPr>
        </p:nvSpPr>
        <p:spPr>
          <a:xfrm>
            <a:off x="1114567" y="1252616"/>
            <a:ext cx="4276300" cy="5605384"/>
          </a:xfrm>
          <a:prstGeom prst="rect">
            <a:avLst/>
          </a:prstGeom>
          <a:noFill/>
          <a:ln>
            <a:noFill/>
          </a:ln>
        </p:spPr>
      </p:sp>
    </p:spTree>
    <p:extLst>
      <p:ext uri="{BB962C8B-B14F-4D97-AF65-F5344CB8AC3E}">
        <p14:creationId xmlns:p14="http://schemas.microsoft.com/office/powerpoint/2010/main" val="235027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4BA34A-1271-EEB5-CA13-2AB97E08759D}"/>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F08AEC1B-3704-9675-073F-A47C09FF212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A0FDCCBD-0805-FBA5-B985-1D3ABDC856A1}"/>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5" name="Marcador de pie de página 4">
            <a:extLst>
              <a:ext uri="{FF2B5EF4-FFF2-40B4-BE49-F238E27FC236}">
                <a16:creationId xmlns:a16="http://schemas.microsoft.com/office/drawing/2014/main" id="{7B7E2B9A-2EFC-A24B-4195-D8E569BFA012}"/>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1CD1428E-2A3F-2D7A-F5C4-57D3598C1525}"/>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10868659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1460-44B0-4624-9140-9F582516EAF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DF136106-6EA5-6C34-59A5-A4E403895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4C74EB5-3DA1-CC4C-972D-03EC22C323A5}"/>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5" name="Marcador de pie de página 4">
            <a:extLst>
              <a:ext uri="{FF2B5EF4-FFF2-40B4-BE49-F238E27FC236}">
                <a16:creationId xmlns:a16="http://schemas.microsoft.com/office/drawing/2014/main" id="{8EFD4CA3-7698-4084-7633-6107F206C1A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916AF9B-750F-D146-05FB-53E222C0DE17}"/>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1438055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8B420-BB3F-A35A-78AF-130944223F31}"/>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73923178-C536-8622-A87D-488D1C6B0CB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a:extLst>
              <a:ext uri="{FF2B5EF4-FFF2-40B4-BE49-F238E27FC236}">
                <a16:creationId xmlns:a16="http://schemas.microsoft.com/office/drawing/2014/main" id="{E5C0CD5B-8CE7-5CE0-E15E-F3D9E922451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a:extLst>
              <a:ext uri="{FF2B5EF4-FFF2-40B4-BE49-F238E27FC236}">
                <a16:creationId xmlns:a16="http://schemas.microsoft.com/office/drawing/2014/main" id="{A46AD715-1111-8106-BEBF-260587B1C477}"/>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6" name="Marcador de pie de página 5">
            <a:extLst>
              <a:ext uri="{FF2B5EF4-FFF2-40B4-BE49-F238E27FC236}">
                <a16:creationId xmlns:a16="http://schemas.microsoft.com/office/drawing/2014/main" id="{BDA200B5-CC4B-D0A0-917F-94B62A0EAC4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8141488-BC7B-5DD5-DE17-99F3B7CE4A1C}"/>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133377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83C68F-68E7-5F24-F66E-3C6884110D0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7BE79C7B-A9C3-F168-6C89-C090C0F95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08F30F-0676-0791-3639-5E7523A73CF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B8C479B6-E013-FE81-8CD5-547259108D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AF19401-1139-B6E4-3262-3DA43BF4E8E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a:extLst>
              <a:ext uri="{FF2B5EF4-FFF2-40B4-BE49-F238E27FC236}">
                <a16:creationId xmlns:a16="http://schemas.microsoft.com/office/drawing/2014/main" id="{29C03364-9C87-CACA-A886-2E688E2B2CFF}"/>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8" name="Marcador de pie de página 7">
            <a:extLst>
              <a:ext uri="{FF2B5EF4-FFF2-40B4-BE49-F238E27FC236}">
                <a16:creationId xmlns:a16="http://schemas.microsoft.com/office/drawing/2014/main" id="{C0F000C2-2159-850A-ED6F-6AB1BC56ED2D}"/>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F43AEF13-FDD7-A33F-691A-D6FF75275C48}"/>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224752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16A22-DE22-6580-95E7-F49570497FA2}"/>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61807537-E9AF-C487-C4A9-6250DCE31A12}"/>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4" name="Marcador de pie de página 3">
            <a:extLst>
              <a:ext uri="{FF2B5EF4-FFF2-40B4-BE49-F238E27FC236}">
                <a16:creationId xmlns:a16="http://schemas.microsoft.com/office/drawing/2014/main" id="{7FFE6780-C3F7-A529-8088-DFD5A6408708}"/>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3AB1931D-F561-3476-BC9B-9246C65E815F}"/>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400193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CEA0FB9-02BC-21AD-792B-79419EE56A5A}"/>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3" name="Marcador de pie de página 2">
            <a:extLst>
              <a:ext uri="{FF2B5EF4-FFF2-40B4-BE49-F238E27FC236}">
                <a16:creationId xmlns:a16="http://schemas.microsoft.com/office/drawing/2014/main" id="{00E9C5DC-1C19-8C69-EC04-3F8FC6111159}"/>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2F606438-FF13-8815-F212-C00C464A49AD}"/>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296395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F57B69-26E4-7065-03C8-5C73A3DE03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17474EA0-AD28-99AA-3A8C-11942F564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ED3C1B55-E240-DA05-9D85-650D63371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731B6C4-871E-A56B-F9B9-6EF0348ADCFB}"/>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6" name="Marcador de pie de página 5">
            <a:extLst>
              <a:ext uri="{FF2B5EF4-FFF2-40B4-BE49-F238E27FC236}">
                <a16:creationId xmlns:a16="http://schemas.microsoft.com/office/drawing/2014/main" id="{0FB0A4B0-B7FB-51DF-E9E8-E58E6148DC99}"/>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20A02E4-A28A-9D05-8FAC-B71E4AA8E210}"/>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22540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5D6560-76C4-C6A7-4DB4-D094B37CB9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13DFF8C3-8B60-FCE5-33D6-C79E8B2E9C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31CDEC19-8761-7D61-46C8-C8790FB8E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B52693-5A39-8A18-2041-F1CA03793154}"/>
              </a:ext>
            </a:extLst>
          </p:cNvPr>
          <p:cNvSpPr>
            <a:spLocks noGrp="1"/>
          </p:cNvSpPr>
          <p:nvPr>
            <p:ph type="dt" sz="half" idx="10"/>
          </p:nvPr>
        </p:nvSpPr>
        <p:spPr/>
        <p:txBody>
          <a:bodyPr/>
          <a:lstStyle/>
          <a:p>
            <a:fld id="{8253E2A6-4EE4-2548-94D6-F88BC56598F0}" type="datetimeFigureOut">
              <a:rPr lang="es-ES_tradnl" smtClean="0"/>
              <a:t>24/10/23</a:t>
            </a:fld>
            <a:endParaRPr lang="es-ES_tradnl"/>
          </a:p>
        </p:txBody>
      </p:sp>
      <p:sp>
        <p:nvSpPr>
          <p:cNvPr id="6" name="Marcador de pie de página 5">
            <a:extLst>
              <a:ext uri="{FF2B5EF4-FFF2-40B4-BE49-F238E27FC236}">
                <a16:creationId xmlns:a16="http://schemas.microsoft.com/office/drawing/2014/main" id="{DB26D501-6AB0-56BF-A575-A8C80C5F4961}"/>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5F14DD8-04F4-5DF7-E0E0-400EF4B04623}"/>
              </a:ext>
            </a:extLst>
          </p:cNvPr>
          <p:cNvSpPr>
            <a:spLocks noGrp="1"/>
          </p:cNvSpPr>
          <p:nvPr>
            <p:ph type="sldNum" sz="quarter" idx="12"/>
          </p:nvPr>
        </p:nvSpPr>
        <p:spPr/>
        <p:txBody>
          <a:body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3551081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97D1913-32AF-4231-2AF4-F7BB7BDCE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C641A43D-DDAC-D95E-3499-BE8E79CF0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75B3354C-8B01-4EB0-1214-EE5A83536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3E2A6-4EE4-2548-94D6-F88BC56598F0}" type="datetimeFigureOut">
              <a:rPr lang="es-ES_tradnl" smtClean="0"/>
              <a:t>24/10/23</a:t>
            </a:fld>
            <a:endParaRPr lang="es-ES_tradnl"/>
          </a:p>
        </p:txBody>
      </p:sp>
      <p:sp>
        <p:nvSpPr>
          <p:cNvPr id="5" name="Marcador de pie de página 4">
            <a:extLst>
              <a:ext uri="{FF2B5EF4-FFF2-40B4-BE49-F238E27FC236}">
                <a16:creationId xmlns:a16="http://schemas.microsoft.com/office/drawing/2014/main" id="{D0AD9B1D-31D2-71A4-2798-55F9B15365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B8004ABD-3D45-DE8A-3305-5802FDD078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8B8DF-3A75-EE4D-BF43-79F39B364520}" type="slidenum">
              <a:rPr lang="es-ES_tradnl" smtClean="0"/>
              <a:t>‹Nº›</a:t>
            </a:fld>
            <a:endParaRPr lang="es-ES_tradnl"/>
          </a:p>
        </p:txBody>
      </p:sp>
    </p:spTree>
    <p:extLst>
      <p:ext uri="{BB962C8B-B14F-4D97-AF65-F5344CB8AC3E}">
        <p14:creationId xmlns:p14="http://schemas.microsoft.com/office/powerpoint/2010/main" val="2347268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eg"/><Relationship Id="rId10" Type="http://schemas.openxmlformats.org/officeDocument/2006/relationships/image" Target="../media/image35.svg"/><Relationship Id="rId4" Type="http://schemas.openxmlformats.org/officeDocument/2006/relationships/image" Target="../media/image31.jpe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5.xml"/><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2.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54.png"/><Relationship Id="rId5" Type="http://schemas.openxmlformats.org/officeDocument/2006/relationships/image" Target="../media/image70.jpeg"/><Relationship Id="rId10" Type="http://schemas.openxmlformats.org/officeDocument/2006/relationships/image" Target="../media/image53.png"/><Relationship Id="rId4" Type="http://schemas.openxmlformats.org/officeDocument/2006/relationships/image" Target="../media/image44.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3.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54.png"/><Relationship Id="rId4" Type="http://schemas.openxmlformats.org/officeDocument/2006/relationships/image" Target="../media/image74.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79.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1.png"/><Relationship Id="rId10" Type="http://schemas.openxmlformats.org/officeDocument/2006/relationships/image" Target="../media/image91.png"/><Relationship Id="rId4" Type="http://schemas.openxmlformats.org/officeDocument/2006/relationships/image" Target="../media/image80.png"/><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9.png"/><Relationship Id="rId7"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hyperlink" Target="mailto:viajessierra@viajessierra.com" TargetMode="External"/><Relationship Id="rId7" Type="http://schemas.openxmlformats.org/officeDocument/2006/relationships/image" Target="../media/image100.png"/><Relationship Id="rId12"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hyperlink" Target="http://www.viajessierra.com/" TargetMode="External"/><Relationship Id="rId10" Type="http://schemas.openxmlformats.org/officeDocument/2006/relationships/image" Target="../media/image103.png"/><Relationship Id="rId4" Type="http://schemas.openxmlformats.org/officeDocument/2006/relationships/hyperlink" Target="http://www.viajesdecolegios.com/" TargetMode="External"/><Relationship Id="rId9" Type="http://schemas.openxmlformats.org/officeDocument/2006/relationships/image" Target="../media/image102.png"/><Relationship Id="rId1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hyperlink" Target="https://www.viajessierra.com/" TargetMode="External"/><Relationship Id="rId10" Type="http://schemas.openxmlformats.org/officeDocument/2006/relationships/image" Target="../media/image23.png"/><Relationship Id="rId4" Type="http://schemas.openxmlformats.org/officeDocument/2006/relationships/hyperlink" Target="https://www.viajesdecolegios.com/" TargetMode="External"/><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2">
            <a:extLst>
              <a:ext uri="{FF2B5EF4-FFF2-40B4-BE49-F238E27FC236}">
                <a16:creationId xmlns:a16="http://schemas.microsoft.com/office/drawing/2014/main" id="{A895F723-1FEE-4D30-EA82-FDC4566F368E}"/>
              </a:ext>
            </a:extLst>
          </p:cNvPr>
          <p:cNvSpPr txBox="1"/>
          <p:nvPr/>
        </p:nvSpPr>
        <p:spPr>
          <a:xfrm>
            <a:off x="782967" y="1406250"/>
            <a:ext cx="9552270" cy="4632102"/>
          </a:xfrm>
          <a:prstGeom prst="rect">
            <a:avLst/>
          </a:prstGeom>
        </p:spPr>
        <p:txBody>
          <a:bodyPr wrap="square" lIns="0" tIns="0" rIns="0" bIns="0" rtlCol="0" anchor="t">
            <a:spAutoFit/>
          </a:bodyPr>
          <a:lstStyle/>
          <a:p>
            <a:pPr>
              <a:lnSpc>
                <a:spcPts val="2604"/>
              </a:lnSpc>
            </a:pPr>
            <a:r>
              <a:rPr lang="es-ES_tradnl" sz="2100" dirty="0">
                <a:solidFill>
                  <a:srgbClr val="1D1D1D"/>
                </a:solidFill>
                <a:latin typeface="Montserrat" pitchFamily="2" charset="77"/>
              </a:rPr>
              <a:t>GUÍA DE USO DE LA PRESENTACIÓN PARA DOCENTES</a:t>
            </a:r>
          </a:p>
          <a:p>
            <a:pPr>
              <a:lnSpc>
                <a:spcPts val="2604"/>
              </a:lnSpc>
            </a:pPr>
            <a:endParaRPr lang="es-ES_tradnl" sz="2100" dirty="0">
              <a:solidFill>
                <a:srgbClr val="1D1D1D"/>
              </a:solidFill>
              <a:latin typeface="Montserrat" pitchFamily="2" charset="77"/>
            </a:endParaRPr>
          </a:p>
          <a:p>
            <a:pPr>
              <a:lnSpc>
                <a:spcPts val="2604"/>
              </a:lnSpc>
            </a:pPr>
            <a:r>
              <a:rPr lang="es-ES_tradnl" sz="1500" dirty="0">
                <a:solidFill>
                  <a:srgbClr val="1D1D1D"/>
                </a:solidFill>
                <a:latin typeface="Montserrat" pitchFamily="2" charset="77"/>
              </a:rPr>
              <a:t>Este documento tiene como finalidad, facilitarte una base de presentación del viaje para la presentación a las familias. </a:t>
            </a:r>
          </a:p>
          <a:p>
            <a:pPr>
              <a:lnSpc>
                <a:spcPts val="2604"/>
              </a:lnSpc>
            </a:pPr>
            <a:endParaRPr lang="es-ES_tradnl" sz="1500" dirty="0">
              <a:solidFill>
                <a:srgbClr val="1D1D1D"/>
              </a:solidFill>
              <a:latin typeface="Montserrat" pitchFamily="2" charset="77"/>
            </a:endParaRPr>
          </a:p>
          <a:p>
            <a:pPr>
              <a:lnSpc>
                <a:spcPts val="2604"/>
              </a:lnSpc>
            </a:pPr>
            <a:r>
              <a:rPr lang="es-ES_tradnl" sz="1500" dirty="0">
                <a:solidFill>
                  <a:srgbClr val="1D1D1D"/>
                </a:solidFill>
                <a:latin typeface="Montserrat" pitchFamily="2" charset="77"/>
              </a:rPr>
              <a:t>Puedes personalizar la información sobre tu centro, fechas, destino, etc. Los campos a personalizar están marcados en </a:t>
            </a:r>
            <a:r>
              <a:rPr lang="es-ES_tradnl" sz="1500" i="1" dirty="0">
                <a:solidFill>
                  <a:srgbClr val="1D1D1D"/>
                </a:solidFill>
                <a:highlight>
                  <a:srgbClr val="00FF00"/>
                </a:highlight>
                <a:latin typeface="Montserrat" pitchFamily="2" charset="77"/>
              </a:rPr>
              <a:t>verde y cursiva </a:t>
            </a:r>
            <a:r>
              <a:rPr lang="es-ES_tradnl" sz="1500" dirty="0">
                <a:solidFill>
                  <a:srgbClr val="1D1D1D"/>
                </a:solidFill>
                <a:latin typeface="Montserrat" pitchFamily="2" charset="77"/>
              </a:rPr>
              <a:t>.</a:t>
            </a:r>
          </a:p>
          <a:p>
            <a:pPr>
              <a:lnSpc>
                <a:spcPts val="2604"/>
              </a:lnSpc>
            </a:pPr>
            <a:endParaRPr lang="es-ES_tradnl" sz="1500" dirty="0">
              <a:solidFill>
                <a:srgbClr val="1D1D1D"/>
              </a:solidFill>
              <a:latin typeface="Montserrat" pitchFamily="2" charset="77"/>
            </a:endParaRPr>
          </a:p>
          <a:p>
            <a:pPr>
              <a:lnSpc>
                <a:spcPts val="2604"/>
              </a:lnSpc>
            </a:pPr>
            <a:r>
              <a:rPr lang="es-ES_tradnl" sz="1500" dirty="0">
                <a:solidFill>
                  <a:srgbClr val="1D1D1D"/>
                </a:solidFill>
                <a:latin typeface="Montserrat" pitchFamily="2" charset="77"/>
              </a:rPr>
              <a:t>No obstante, te dejamos el documento en PowerPoint para que hagas las modificaciones que creas necesarias para tu presentación. </a:t>
            </a:r>
          </a:p>
          <a:p>
            <a:pPr>
              <a:lnSpc>
                <a:spcPts val="2604"/>
              </a:lnSpc>
            </a:pPr>
            <a:endParaRPr lang="es-ES_tradnl" sz="1500" dirty="0">
              <a:solidFill>
                <a:srgbClr val="1D1D1D"/>
              </a:solidFill>
              <a:latin typeface="Montserrat" pitchFamily="2" charset="77"/>
            </a:endParaRPr>
          </a:p>
          <a:p>
            <a:pPr>
              <a:lnSpc>
                <a:spcPts val="2604"/>
              </a:lnSpc>
            </a:pPr>
            <a:r>
              <a:rPr lang="es-ES_tradnl" sz="1500" dirty="0">
                <a:solidFill>
                  <a:srgbClr val="1D1D1D"/>
                </a:solidFill>
                <a:latin typeface="Montserrat" pitchFamily="2" charset="77"/>
              </a:rPr>
              <a:t>Si necesitas más información no dudes en contactar con nosotros. </a:t>
            </a:r>
          </a:p>
          <a:p>
            <a:pPr>
              <a:lnSpc>
                <a:spcPts val="2604"/>
              </a:lnSpc>
            </a:pPr>
            <a:endParaRPr lang="es-ES_tradnl" sz="1500" dirty="0">
              <a:solidFill>
                <a:srgbClr val="1D1D1D"/>
              </a:solidFill>
              <a:latin typeface="Montserrat" pitchFamily="2" charset="77"/>
            </a:endParaRPr>
          </a:p>
          <a:p>
            <a:pPr>
              <a:lnSpc>
                <a:spcPts val="2604"/>
              </a:lnSpc>
            </a:pPr>
            <a:r>
              <a:rPr lang="es-ES_tradnl" sz="1500" dirty="0">
                <a:solidFill>
                  <a:srgbClr val="1D1D1D"/>
                </a:solidFill>
                <a:latin typeface="Montserrat" pitchFamily="2" charset="77"/>
              </a:rPr>
              <a:t>¡Muchas gracias!</a:t>
            </a:r>
          </a:p>
        </p:txBody>
      </p:sp>
    </p:spTree>
    <p:extLst>
      <p:ext uri="{BB962C8B-B14F-4D97-AF65-F5344CB8AC3E}">
        <p14:creationId xmlns:p14="http://schemas.microsoft.com/office/powerpoint/2010/main" val="2205086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3. VIAJE</a:t>
            </a:r>
          </a:p>
        </p:txBody>
      </p:sp>
      <p:pic>
        <p:nvPicPr>
          <p:cNvPr id="9" name="Google Shape;219;p41" descr="Un grupo de personas esquiando en la nieve&#10;&#10;Descripción generada automáticamente">
            <a:extLst>
              <a:ext uri="{FF2B5EF4-FFF2-40B4-BE49-F238E27FC236}">
                <a16:creationId xmlns:a16="http://schemas.microsoft.com/office/drawing/2014/main" id="{2B290E16-B01B-43C1-8BA9-81BD85818F83}"/>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9384029" y="5383530"/>
            <a:ext cx="2807971" cy="1474470"/>
          </a:xfrm>
          <a:prstGeom prst="rect">
            <a:avLst/>
          </a:prstGeom>
          <a:noFill/>
          <a:ln>
            <a:noFill/>
          </a:ln>
        </p:spPr>
      </p:pic>
      <p:sp>
        <p:nvSpPr>
          <p:cNvPr id="2" name="TextBox 18">
            <a:extLst>
              <a:ext uri="{FF2B5EF4-FFF2-40B4-BE49-F238E27FC236}">
                <a16:creationId xmlns:a16="http://schemas.microsoft.com/office/drawing/2014/main" id="{0DDC7281-C55B-5366-8AE6-F709A3A2BF6A}"/>
              </a:ext>
            </a:extLst>
          </p:cNvPr>
          <p:cNvSpPr txBox="1"/>
          <p:nvPr/>
        </p:nvSpPr>
        <p:spPr>
          <a:xfrm>
            <a:off x="686572" y="1886727"/>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3.4. </a:t>
            </a:r>
            <a:r>
              <a:rPr lang="es-ES_tradnl" b="1" dirty="0">
                <a:solidFill>
                  <a:srgbClr val="0B3C61"/>
                </a:solidFill>
                <a:latin typeface="Montserrat SemiBold" pitchFamily="2" charset="77"/>
              </a:rPr>
              <a:t>RUTINA DIARIA</a:t>
            </a:r>
          </a:p>
        </p:txBody>
      </p:sp>
      <p:sp>
        <p:nvSpPr>
          <p:cNvPr id="3" name="TextBox 18">
            <a:extLst>
              <a:ext uri="{FF2B5EF4-FFF2-40B4-BE49-F238E27FC236}">
                <a16:creationId xmlns:a16="http://schemas.microsoft.com/office/drawing/2014/main" id="{3816A348-0150-304B-59F2-3B0FA580EBC4}"/>
              </a:ext>
            </a:extLst>
          </p:cNvPr>
          <p:cNvSpPr txBox="1"/>
          <p:nvPr/>
        </p:nvSpPr>
        <p:spPr>
          <a:xfrm>
            <a:off x="686572" y="2180869"/>
            <a:ext cx="10557691" cy="256480"/>
          </a:xfrm>
          <a:prstGeom prst="rect">
            <a:avLst/>
          </a:prstGeom>
        </p:spPr>
        <p:txBody>
          <a:bodyPr wrap="square" lIns="0" tIns="0" rIns="0" bIns="0" rtlCol="0" anchor="t">
            <a:spAutoFit/>
          </a:bodyPr>
          <a:lstStyle/>
          <a:p>
            <a:pPr>
              <a:lnSpc>
                <a:spcPts val="1960"/>
              </a:lnSpc>
            </a:pPr>
            <a:r>
              <a:rPr lang="es-ES_tradnl" dirty="0">
                <a:solidFill>
                  <a:srgbClr val="0B3C61"/>
                </a:solidFill>
                <a:latin typeface="Montserrat Medium" pitchFamily="2" charset="77"/>
              </a:rPr>
              <a:t>VIAJE DE ESQUÍ. SE RECORRERÁN MÁS DE 1.000KM PARA APROVECHAR EL TIEMPO</a:t>
            </a:r>
          </a:p>
        </p:txBody>
      </p:sp>
      <p:graphicFrame>
        <p:nvGraphicFramePr>
          <p:cNvPr id="5" name="Tabla 4">
            <a:extLst>
              <a:ext uri="{FF2B5EF4-FFF2-40B4-BE49-F238E27FC236}">
                <a16:creationId xmlns:a16="http://schemas.microsoft.com/office/drawing/2014/main" id="{AE15BBE6-0953-9DDD-7AC8-CB3CD72C1B48}"/>
              </a:ext>
            </a:extLst>
          </p:cNvPr>
          <p:cNvGraphicFramePr>
            <a:graphicFrameLocks noGrp="1"/>
          </p:cNvGraphicFramePr>
          <p:nvPr>
            <p:extLst>
              <p:ext uri="{D42A27DB-BD31-4B8C-83A1-F6EECF244321}">
                <p14:modId xmlns:p14="http://schemas.microsoft.com/office/powerpoint/2010/main" val="1220812031"/>
              </p:ext>
            </p:extLst>
          </p:nvPr>
        </p:nvGraphicFramePr>
        <p:xfrm>
          <a:off x="686572" y="2649522"/>
          <a:ext cx="10557690" cy="4150360"/>
        </p:xfrm>
        <a:graphic>
          <a:graphicData uri="http://schemas.openxmlformats.org/drawingml/2006/table">
            <a:tbl>
              <a:tblPr firstRow="1" bandRow="1">
                <a:tableStyleId>{5C22544A-7EE6-4342-B048-85BDC9FD1C3A}</a:tableStyleId>
              </a:tblPr>
              <a:tblGrid>
                <a:gridCol w="596944">
                  <a:extLst>
                    <a:ext uri="{9D8B030D-6E8A-4147-A177-3AD203B41FA5}">
                      <a16:colId xmlns:a16="http://schemas.microsoft.com/office/drawing/2014/main" val="3048175617"/>
                    </a:ext>
                  </a:extLst>
                </a:gridCol>
                <a:gridCol w="9960746">
                  <a:extLst>
                    <a:ext uri="{9D8B030D-6E8A-4147-A177-3AD203B41FA5}">
                      <a16:colId xmlns:a16="http://schemas.microsoft.com/office/drawing/2014/main" val="3415040083"/>
                    </a:ext>
                  </a:extLst>
                </a:gridCol>
              </a:tblGrid>
              <a:tr h="370840">
                <a:tc>
                  <a:txBody>
                    <a:bodyPr/>
                    <a:lstStyle/>
                    <a:p>
                      <a:r>
                        <a:rPr lang="es-ES_tradnl" sz="1400" b="0" i="0" dirty="0">
                          <a:solidFill>
                            <a:srgbClr val="1D1D1D"/>
                          </a:solidFill>
                          <a:latin typeface="Montserrat" pitchFamily="2" charset="77"/>
                        </a:rPr>
                        <a:t>🕖</a:t>
                      </a:r>
                      <a:endParaRPr lang="es-ES_tradnl" sz="1400" b="0" i="0" dirty="0">
                        <a:latin typeface="Montserrat"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0" dirty="0">
                          <a:solidFill>
                            <a:srgbClr val="1D1D1D"/>
                          </a:solidFill>
                          <a:latin typeface="Montserrat" pitchFamily="2" charset="77"/>
                        </a:rPr>
                        <a:t>07:00 h. Diana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854849"/>
                  </a:ext>
                </a:extLst>
              </a:tr>
              <a:tr h="370840">
                <a:tc>
                  <a:txBody>
                    <a:bodyPr/>
                    <a:lstStyle/>
                    <a:p>
                      <a:r>
                        <a:rPr lang="es-ES_tradnl" sz="1400" dirty="0">
                          <a:solidFill>
                            <a:srgbClr val="1D1D1D"/>
                          </a:solidFill>
                          <a:latin typeface="Montserrat" pitchFamily="2" charset="77"/>
                        </a:rPr>
                        <a:t>🥣</a:t>
                      </a:r>
                      <a:endParaRPr lang="es-ES_tradnl" sz="1400" b="0" i="0" dirty="0">
                        <a:latin typeface="Montserrat"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07:30 h. Desayuno bufet en el hotel. Zumos, fruta, fiambre, huevos, leche, cacao, café e infusiones, pan galletas, mermelada… </a:t>
                      </a:r>
                      <a:r>
                        <a:rPr lang="es-ES_tradnl" sz="1400" u="sng" dirty="0">
                          <a:solidFill>
                            <a:srgbClr val="1D1D1D"/>
                          </a:solidFill>
                          <a:latin typeface="Montserrat" pitchFamily="2" charset="77"/>
                        </a:rPr>
                        <a:t>Control de alumnado</a:t>
                      </a:r>
                      <a:r>
                        <a:rPr lang="es-ES_tradnl" sz="1400" dirty="0">
                          <a:solidFill>
                            <a:srgbClr val="1D1D1D"/>
                          </a:solidFill>
                          <a:latin typeface="Montserrat" pitchFamily="2" charset="77"/>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626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a:t>
                      </a:r>
                      <a:endParaRPr lang="es-ES_tradnl" sz="1400" u="sng" dirty="0">
                        <a:solidFill>
                          <a:srgbClr val="1D1D1D"/>
                        </a:solidFill>
                        <a:latin typeface="Montserrat"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dirty="0">
                          <a:solidFill>
                            <a:srgbClr val="1D1D1D"/>
                          </a:solidFill>
                          <a:latin typeface="Montserrat" pitchFamily="2" charset="77"/>
                        </a:rPr>
                        <a:t>08:30 h.  Salida en bus hacia las pistas (30 minutos aprox.). </a:t>
                      </a:r>
                      <a:r>
                        <a:rPr lang="es-ES_tradnl" sz="1400" u="sng" dirty="0">
                          <a:solidFill>
                            <a:srgbClr val="1D1D1D"/>
                          </a:solidFill>
                          <a:latin typeface="Montserrat" pitchFamily="2" charset="77"/>
                        </a:rPr>
                        <a:t>Control de alumnado. </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134500"/>
                  </a:ext>
                </a:extLst>
              </a:tr>
              <a:tr h="370840">
                <a:tc>
                  <a:txBody>
                    <a:bodyPr/>
                    <a:lstStyle/>
                    <a:p>
                      <a:r>
                        <a:rPr lang="es-ES_tradnl" sz="1400" dirty="0">
                          <a:solidFill>
                            <a:srgbClr val="1D1D1D"/>
                          </a:solidFill>
                          <a:latin typeface="Montserrat" pitchFamily="2" charset="77"/>
                        </a:rPr>
                        <a:t>⛷️ 🏂 </a:t>
                      </a:r>
                      <a:endParaRPr lang="es-ES_tradnl" sz="1400" b="0" i="0" dirty="0">
                        <a:latin typeface="Montserrat"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10:00 h. a 12:00h. Clases de esquí y snowboard con monitores de la estación. Escuela Andorrana de esquí. </a:t>
                      </a:r>
                      <a:r>
                        <a:rPr lang="es-ES_tradnl" sz="1400" u="sng" dirty="0">
                          <a:solidFill>
                            <a:srgbClr val="1D1D1D"/>
                          </a:solidFill>
                          <a:latin typeface="Montserrat" pitchFamily="2" charset="77"/>
                        </a:rPr>
                        <a:t>Control de alumnado</a:t>
                      </a:r>
                      <a:r>
                        <a:rPr lang="es-ES_tradnl" sz="1400" dirty="0">
                          <a:solidFill>
                            <a:srgbClr val="1D1D1D"/>
                          </a:solidFill>
                          <a:latin typeface="Montserrat" pitchFamily="2" charset="77"/>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353664"/>
                  </a:ext>
                </a:extLst>
              </a:tr>
              <a:tr h="370840">
                <a:tc>
                  <a:txBody>
                    <a:bodyPr/>
                    <a:lstStyle/>
                    <a:p>
                      <a:r>
                        <a:rPr lang="es-ES_tradnl" sz="1400" dirty="0">
                          <a:solidFill>
                            <a:srgbClr val="1D1D1D"/>
                          </a:solidFill>
                          <a:latin typeface="Montserrat" pitchFamily="2" charset="77"/>
                        </a:rPr>
                        <a:t>🍝  🍮 </a:t>
                      </a:r>
                      <a:endParaRPr lang="es-ES_tradnl" sz="1400" b="0" i="0" dirty="0">
                        <a:latin typeface="Montserrat"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12:30h. Aprox. Comida caliente en restaurante en pistas: 2 primeros a elegir / 2 segundos a elegir / postre a elegir / agua. </a:t>
                      </a:r>
                      <a:r>
                        <a:rPr lang="es-ES_tradnl" sz="1400" u="sng" dirty="0">
                          <a:solidFill>
                            <a:srgbClr val="1D1D1D"/>
                          </a:solidFill>
                          <a:latin typeface="Montserrat" pitchFamily="2" charset="77"/>
                        </a:rPr>
                        <a:t>Control alumnado</a:t>
                      </a:r>
                      <a:r>
                        <a:rPr lang="es-ES_tradnl" sz="1400" dirty="0">
                          <a:solidFill>
                            <a:srgbClr val="1D1D1D"/>
                          </a:solidFill>
                          <a:latin typeface="Montserrat" pitchFamily="2" charset="77"/>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4139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dirty="0">
                          <a:solidFill>
                            <a:srgbClr val="1D1D1D"/>
                          </a:solidFill>
                          <a:latin typeface="Montserrat" pitchFamily="2" charset="77"/>
                        </a:rPr>
                        <a:t>13:00h. A 17:00h. Esquí libre en grupos controlados. Esquían por donde han ido con el monitor. </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377664"/>
                  </a:ext>
                </a:extLst>
              </a:tr>
              <a:tr h="370840">
                <a:tc>
                  <a:txBody>
                    <a:bodyPr/>
                    <a:lstStyle/>
                    <a:p>
                      <a:r>
                        <a:rPr lang="es-ES_tradnl" sz="1400" dirty="0">
                          <a:solidFill>
                            <a:srgbClr val="1D1D1D"/>
                          </a:solidFill>
                          <a:latin typeface="Montserrat" pitchFamily="2" charset="77"/>
                        </a:rPr>
                        <a:t>🚐 🏨</a:t>
                      </a:r>
                      <a:endParaRPr lang="es-ES_tradnl" sz="1400" b="0" i="0" dirty="0">
                        <a:latin typeface="Montserrat"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17:00h. Recogida, </a:t>
                      </a:r>
                      <a:r>
                        <a:rPr lang="es-ES_tradnl" sz="1400" u="sng" dirty="0">
                          <a:solidFill>
                            <a:srgbClr val="1D1D1D"/>
                          </a:solidFill>
                          <a:latin typeface="Montserrat" pitchFamily="2" charset="77"/>
                        </a:rPr>
                        <a:t>control alumnado</a:t>
                      </a:r>
                      <a:r>
                        <a:rPr lang="es-ES_tradnl" sz="1400" dirty="0">
                          <a:solidFill>
                            <a:srgbClr val="1D1D1D"/>
                          </a:solidFill>
                          <a:latin typeface="Montserrat" pitchFamily="2" charset="77"/>
                        </a:rPr>
                        <a:t> y bajada al hotel.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769121"/>
                  </a:ext>
                </a:extLst>
              </a:tr>
              <a:tr h="370840">
                <a:tc>
                  <a:txBody>
                    <a:bodyPr/>
                    <a:lstStyle/>
                    <a:p>
                      <a:r>
                        <a:rPr lang="es-ES_tradnl" sz="1400" b="0" i="0" dirty="0">
                          <a:latin typeface="Montserrat" pitchFamily="2" charset="77"/>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20:30h. Cena bufet en el hotel. </a:t>
                      </a:r>
                      <a:r>
                        <a:rPr lang="es-ES_tradnl" sz="1400" u="sng" dirty="0">
                          <a:solidFill>
                            <a:srgbClr val="1D1D1D"/>
                          </a:solidFill>
                          <a:latin typeface="Montserrat" pitchFamily="2" charset="77"/>
                        </a:rPr>
                        <a:t>Control alumnado</a:t>
                      </a:r>
                      <a:r>
                        <a:rPr lang="es-ES_tradnl" sz="1400" dirty="0">
                          <a:solidFill>
                            <a:srgbClr val="1D1D1D"/>
                          </a:solidFill>
                          <a:latin typeface="Montserrat" pitchFamily="2" charset="77"/>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3369948"/>
                  </a:ext>
                </a:extLst>
              </a:tr>
              <a:tr h="370840">
                <a:tc>
                  <a:txBody>
                    <a:bodyPr/>
                    <a:lstStyle/>
                    <a:p>
                      <a:r>
                        <a:rPr lang="es-ES_tradnl" sz="1400" b="0" i="0" dirty="0">
                          <a:latin typeface="Montserrat" pitchFamily="2" charset="77"/>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23:00h. Retirada a las habitaciones. </a:t>
                      </a:r>
                      <a:r>
                        <a:rPr lang="es-ES_tradnl" sz="1400" u="sng" dirty="0">
                          <a:solidFill>
                            <a:srgbClr val="1D1D1D"/>
                          </a:solidFill>
                          <a:latin typeface="Montserrat" pitchFamily="2" charset="77"/>
                        </a:rPr>
                        <a:t>Control alumnado</a:t>
                      </a:r>
                      <a:r>
                        <a:rPr lang="es-ES_tradnl" sz="1400" dirty="0">
                          <a:solidFill>
                            <a:srgbClr val="1D1D1D"/>
                          </a:solidFill>
                          <a:latin typeface="Montserrat" pitchFamily="2" charset="77"/>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7459811"/>
                  </a:ext>
                </a:extLst>
              </a:tr>
              <a:tr h="370840">
                <a:tc>
                  <a:txBody>
                    <a:bodyPr/>
                    <a:lstStyle/>
                    <a:p>
                      <a:r>
                        <a:rPr lang="es-ES_tradnl" sz="1400" b="0" i="0" dirty="0">
                          <a:latin typeface="Montserrat" pitchFamily="2" charset="77"/>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00:00h. Silencio.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5384914"/>
                  </a:ext>
                </a:extLst>
              </a:tr>
            </a:tbl>
          </a:graphicData>
        </a:graphic>
      </p:graphicFrame>
      <p:sp>
        <p:nvSpPr>
          <p:cNvPr id="6" name="Google Shape;129;p36">
            <a:extLst>
              <a:ext uri="{FF2B5EF4-FFF2-40B4-BE49-F238E27FC236}">
                <a16:creationId xmlns:a16="http://schemas.microsoft.com/office/drawing/2014/main" id="{E0F68991-6214-C15C-EB51-FD13DA547BA1}"/>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2396893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95D802B-C929-C21A-049E-EC15B312FB81}"/>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6817359" y="887376"/>
            <a:ext cx="4867847" cy="3079752"/>
          </a:xfrm>
          <a:prstGeom prst="rect">
            <a:avLst/>
          </a:prstGeom>
          <a:noFill/>
          <a:ln>
            <a:noFill/>
          </a:ln>
          <a:effectLst>
            <a:outerShdw blurRad="50800" dist="38100" dir="2700000" algn="tl" rotWithShape="0">
              <a:srgbClr val="D8D8D8">
                <a:alpha val="40000"/>
              </a:srgbClr>
            </a:outerShdw>
          </a:effectLst>
        </p:spPr>
      </p:pic>
      <p:pic>
        <p:nvPicPr>
          <p:cNvPr id="8" name="Google Shape;464;p53" descr="Hotel Comtes d'Urgell | Escaldes-Engordany Andorra">
            <a:extLst>
              <a:ext uri="{FF2B5EF4-FFF2-40B4-BE49-F238E27FC236}">
                <a16:creationId xmlns:a16="http://schemas.microsoft.com/office/drawing/2014/main" id="{415EE0CD-3721-05B5-E2E9-D730E58E5F9A}"/>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50748" y="4377854"/>
            <a:ext cx="3005915" cy="2142005"/>
          </a:xfrm>
          <a:prstGeom prst="rect">
            <a:avLst/>
          </a:prstGeom>
          <a:noFill/>
          <a:ln>
            <a:noFill/>
          </a:ln>
          <a:effectLst>
            <a:outerShdw blurRad="50800" dist="38100" dir="2700000" algn="tl" rotWithShape="0">
              <a:srgbClr val="000000">
                <a:alpha val="40000"/>
              </a:srgbClr>
            </a:outerShdw>
          </a:effectLst>
        </p:spPr>
      </p:pic>
      <p:pic>
        <p:nvPicPr>
          <p:cNvPr id="14" name="Google Shape;465;p53">
            <a:extLst>
              <a:ext uri="{FF2B5EF4-FFF2-40B4-BE49-F238E27FC236}">
                <a16:creationId xmlns:a16="http://schemas.microsoft.com/office/drawing/2014/main" id="{B544B808-0798-1300-A40D-4F931AEE1B13}"/>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657093" y="4377854"/>
            <a:ext cx="3206744" cy="2142005"/>
          </a:xfrm>
          <a:prstGeom prst="rect">
            <a:avLst/>
          </a:prstGeom>
          <a:noFill/>
          <a:ln>
            <a:noFill/>
          </a:ln>
          <a:effectLst>
            <a:outerShdw blurRad="50800" dist="38100" dir="2700000" algn="tl" rotWithShape="0">
              <a:srgbClr val="000000">
                <a:alpha val="40000"/>
              </a:srgbClr>
            </a:outerShdw>
          </a:effectLst>
        </p:spPr>
      </p:pic>
      <p:pic>
        <p:nvPicPr>
          <p:cNvPr id="15" name="Google Shape;466;p53">
            <a:extLst>
              <a:ext uri="{FF2B5EF4-FFF2-40B4-BE49-F238E27FC236}">
                <a16:creationId xmlns:a16="http://schemas.microsoft.com/office/drawing/2014/main" id="{E1E80763-7164-1E63-DA8D-E58836022CD7}"/>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464267" y="4377854"/>
            <a:ext cx="3220940" cy="2142005"/>
          </a:xfrm>
          <a:prstGeom prst="rect">
            <a:avLst/>
          </a:prstGeom>
          <a:noFill/>
          <a:ln>
            <a:noFill/>
          </a:ln>
          <a:effectLst>
            <a:outerShdw blurRad="50800" dist="38100" dir="2700000" algn="tl" rotWithShape="0">
              <a:srgbClr val="000000">
                <a:alpha val="40000"/>
              </a:srgbClr>
            </a:outerShdw>
          </a:effectLst>
        </p:spPr>
      </p:pic>
      <p:sp>
        <p:nvSpPr>
          <p:cNvPr id="4" name="TextBox 18">
            <a:extLst>
              <a:ext uri="{FF2B5EF4-FFF2-40B4-BE49-F238E27FC236}">
                <a16:creationId xmlns:a16="http://schemas.microsoft.com/office/drawing/2014/main" id="{8737EE8F-A809-BFA5-3F04-9ADB99988694}"/>
              </a:ext>
            </a:extLst>
          </p:cNvPr>
          <p:cNvSpPr txBox="1"/>
          <p:nvPr/>
        </p:nvSpPr>
        <p:spPr>
          <a:xfrm>
            <a:off x="677112" y="1877196"/>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3.5. </a:t>
            </a:r>
            <a:r>
              <a:rPr lang="es-ES_tradnl" b="1" dirty="0">
                <a:solidFill>
                  <a:srgbClr val="0B3C61"/>
                </a:solidFill>
                <a:latin typeface="Montserrat SemiBold" pitchFamily="2" charset="77"/>
              </a:rPr>
              <a:t>HOTEL</a:t>
            </a:r>
          </a:p>
        </p:txBody>
      </p:sp>
      <p:sp>
        <p:nvSpPr>
          <p:cNvPr id="9" name="TextBox 18">
            <a:extLst>
              <a:ext uri="{FF2B5EF4-FFF2-40B4-BE49-F238E27FC236}">
                <a16:creationId xmlns:a16="http://schemas.microsoft.com/office/drawing/2014/main" id="{036CDDB3-F28E-FB4A-2B49-EB09E4B0DBEB}"/>
              </a:ext>
            </a:extLst>
          </p:cNvPr>
          <p:cNvSpPr txBox="1"/>
          <p:nvPr/>
        </p:nvSpPr>
        <p:spPr>
          <a:xfrm>
            <a:off x="1113813" y="2461081"/>
            <a:ext cx="4662150" cy="1519070"/>
          </a:xfrm>
          <a:prstGeom prst="rect">
            <a:avLst/>
          </a:prstGeom>
        </p:spPr>
        <p:txBody>
          <a:bodyPr wrap="square" lIns="0" tIns="0" rIns="0" bIns="0" rtlCol="0" anchor="t">
            <a:spAutoFit/>
          </a:bodyPr>
          <a:lstStyle/>
          <a:p>
            <a:pPr>
              <a:lnSpc>
                <a:spcPts val="1960"/>
              </a:lnSpc>
            </a:pPr>
            <a:r>
              <a:rPr lang="es-ES" sz="1400" dirty="0">
                <a:solidFill>
                  <a:srgbClr val="1D1D1D"/>
                </a:solidFill>
                <a:latin typeface="Montserrat" pitchFamily="2" charset="77"/>
              </a:rPr>
              <a:t>COMTES D’URGELL 3*</a:t>
            </a:r>
          </a:p>
          <a:p>
            <a:pPr>
              <a:lnSpc>
                <a:spcPts val="1960"/>
              </a:lnSpc>
            </a:pPr>
            <a:endParaRPr lang="es-ES" sz="1400" dirty="0">
              <a:solidFill>
                <a:srgbClr val="1D1D1D"/>
              </a:solidFill>
              <a:effectLst/>
              <a:latin typeface="Montserrat" pitchFamily="2" charset="77"/>
            </a:endParaRPr>
          </a:p>
          <a:p>
            <a:pPr>
              <a:lnSpc>
                <a:spcPts val="1960"/>
              </a:lnSpc>
            </a:pPr>
            <a:r>
              <a:rPr lang="es-ES" sz="1400" dirty="0">
                <a:solidFill>
                  <a:srgbClr val="1D1D1D"/>
                </a:solidFill>
                <a:latin typeface="Montserrat" pitchFamily="2" charset="77"/>
              </a:rPr>
              <a:t>Avda. de les </a:t>
            </a:r>
            <a:r>
              <a:rPr lang="es-ES" sz="1400" dirty="0" err="1">
                <a:solidFill>
                  <a:srgbClr val="1D1D1D"/>
                </a:solidFill>
                <a:latin typeface="Montserrat" pitchFamily="2" charset="77"/>
              </a:rPr>
              <a:t>Escoles</a:t>
            </a:r>
            <a:r>
              <a:rPr lang="es-ES" sz="1400" dirty="0">
                <a:solidFill>
                  <a:srgbClr val="1D1D1D"/>
                </a:solidFill>
                <a:latin typeface="Montserrat" pitchFamily="2" charset="77"/>
              </a:rPr>
              <a:t>, 29</a:t>
            </a:r>
          </a:p>
          <a:p>
            <a:pPr>
              <a:lnSpc>
                <a:spcPts val="1960"/>
              </a:lnSpc>
            </a:pPr>
            <a:r>
              <a:rPr lang="es-ES" sz="1400" dirty="0">
                <a:solidFill>
                  <a:srgbClr val="1D1D1D"/>
                </a:solidFill>
                <a:effectLst/>
                <a:latin typeface="Montserrat" pitchFamily="2" charset="77"/>
              </a:rPr>
              <a:t>AD700 Escaldes – </a:t>
            </a:r>
            <a:r>
              <a:rPr lang="es-ES" sz="1400" dirty="0" err="1">
                <a:solidFill>
                  <a:srgbClr val="1D1D1D"/>
                </a:solidFill>
                <a:effectLst/>
                <a:latin typeface="Montserrat" pitchFamily="2" charset="77"/>
              </a:rPr>
              <a:t>Engordany</a:t>
            </a:r>
            <a:r>
              <a:rPr lang="es-ES" sz="1400" dirty="0">
                <a:solidFill>
                  <a:srgbClr val="1D1D1D"/>
                </a:solidFill>
                <a:effectLst/>
                <a:latin typeface="Montserrat" pitchFamily="2" charset="77"/>
              </a:rPr>
              <a:t>, Andorra</a:t>
            </a:r>
          </a:p>
          <a:p>
            <a:pPr>
              <a:lnSpc>
                <a:spcPts val="1960"/>
              </a:lnSpc>
            </a:pPr>
            <a:r>
              <a:rPr lang="es-ES" sz="1400" dirty="0">
                <a:solidFill>
                  <a:srgbClr val="1D1D1D"/>
                </a:solidFill>
                <a:latin typeface="Montserrat" pitchFamily="2" charset="77"/>
              </a:rPr>
              <a:t>Teléfono: +376 876 000</a:t>
            </a:r>
          </a:p>
          <a:p>
            <a:pPr>
              <a:lnSpc>
                <a:spcPts val="1960"/>
              </a:lnSpc>
            </a:pPr>
            <a:r>
              <a:rPr lang="es-ES" sz="1400" dirty="0">
                <a:solidFill>
                  <a:srgbClr val="0080FF"/>
                </a:solidFill>
                <a:effectLst/>
                <a:latin typeface="Montserrat" pitchFamily="2" charset="77"/>
              </a:rPr>
              <a:t>https://</a:t>
            </a:r>
            <a:r>
              <a:rPr lang="es-ES" sz="1400" dirty="0" err="1">
                <a:solidFill>
                  <a:srgbClr val="0080FF"/>
                </a:solidFill>
                <a:effectLst/>
                <a:latin typeface="Montserrat" pitchFamily="2" charset="77"/>
              </a:rPr>
              <a:t>www.hotelcomtesdurgell.com</a:t>
            </a:r>
            <a:r>
              <a:rPr lang="es-ES" sz="1400" dirty="0">
                <a:solidFill>
                  <a:srgbClr val="0080FF"/>
                </a:solidFill>
                <a:effectLst/>
                <a:latin typeface="Montserrat" pitchFamily="2" charset="77"/>
              </a:rPr>
              <a:t>/</a:t>
            </a:r>
          </a:p>
        </p:txBody>
      </p:sp>
      <p:sp>
        <p:nvSpPr>
          <p:cNvPr id="16" name="TextBox 16"/>
          <p:cNvSpPr txBox="1"/>
          <p:nvPr/>
        </p:nvSpPr>
        <p:spPr>
          <a:xfrm>
            <a:off x="686572" y="917581"/>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3. VIAJE</a:t>
            </a:r>
          </a:p>
        </p:txBody>
      </p:sp>
      <p:pic>
        <p:nvPicPr>
          <p:cNvPr id="3" name="Gráfico 2" descr="Copo de nieve contorno">
            <a:extLst>
              <a:ext uri="{FF2B5EF4-FFF2-40B4-BE49-F238E27FC236}">
                <a16:creationId xmlns:a16="http://schemas.microsoft.com/office/drawing/2014/main" id="{44E22CC8-8B5C-838E-6526-B7C16CF2F8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6400" y="2424453"/>
            <a:ext cx="316882" cy="316882"/>
          </a:xfrm>
          <a:prstGeom prst="rect">
            <a:avLst/>
          </a:prstGeom>
        </p:spPr>
      </p:pic>
      <p:grpSp>
        <p:nvGrpSpPr>
          <p:cNvPr id="6" name="Grupo 5">
            <a:extLst>
              <a:ext uri="{FF2B5EF4-FFF2-40B4-BE49-F238E27FC236}">
                <a16:creationId xmlns:a16="http://schemas.microsoft.com/office/drawing/2014/main" id="{06CCF1E6-0F93-4E19-35F3-7C112AA94505}"/>
              </a:ext>
            </a:extLst>
          </p:cNvPr>
          <p:cNvGrpSpPr/>
          <p:nvPr/>
        </p:nvGrpSpPr>
        <p:grpSpPr>
          <a:xfrm>
            <a:off x="357282" y="2418211"/>
            <a:ext cx="639660" cy="639660"/>
            <a:chOff x="357282" y="2418211"/>
            <a:chExt cx="639660" cy="639660"/>
          </a:xfrm>
        </p:grpSpPr>
        <p:sp>
          <p:nvSpPr>
            <p:cNvPr id="11" name="Conector 10">
              <a:extLst>
                <a:ext uri="{FF2B5EF4-FFF2-40B4-BE49-F238E27FC236}">
                  <a16:creationId xmlns:a16="http://schemas.microsoft.com/office/drawing/2014/main" id="{98474FA0-3FA5-F5ED-C084-D2AD0384492F}"/>
                </a:ext>
              </a:extLst>
            </p:cNvPr>
            <p:cNvSpPr/>
            <p:nvPr/>
          </p:nvSpPr>
          <p:spPr>
            <a:xfrm>
              <a:off x="357282" y="2418211"/>
              <a:ext cx="639660" cy="639660"/>
            </a:xfrm>
            <a:prstGeom prst="flowChartConnector">
              <a:avLst/>
            </a:prstGeom>
            <a:solidFill>
              <a:srgbClr val="0B3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5" name="Gráfico 4" descr="Dormir con relleno sólido">
              <a:extLst>
                <a:ext uri="{FF2B5EF4-FFF2-40B4-BE49-F238E27FC236}">
                  <a16:creationId xmlns:a16="http://schemas.microsoft.com/office/drawing/2014/main" id="{82DD8C46-9D7E-284D-8E02-584E46CF47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8512" y="2509441"/>
              <a:ext cx="457200" cy="457200"/>
            </a:xfrm>
            <a:prstGeom prst="rect">
              <a:avLst/>
            </a:prstGeom>
          </p:spPr>
        </p:pic>
      </p:grpSp>
      <p:sp>
        <p:nvSpPr>
          <p:cNvPr id="2" name="Google Shape;129;p36">
            <a:extLst>
              <a:ext uri="{FF2B5EF4-FFF2-40B4-BE49-F238E27FC236}">
                <a16:creationId xmlns:a16="http://schemas.microsoft.com/office/drawing/2014/main" id="{9C10BF2D-8D09-37AC-090C-2F1F38CE9F5F}"/>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246609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3. VIAJE</a:t>
            </a:r>
          </a:p>
        </p:txBody>
      </p:sp>
      <p:sp>
        <p:nvSpPr>
          <p:cNvPr id="2" name="TextBox 18">
            <a:extLst>
              <a:ext uri="{FF2B5EF4-FFF2-40B4-BE49-F238E27FC236}">
                <a16:creationId xmlns:a16="http://schemas.microsoft.com/office/drawing/2014/main" id="{0DDC7281-C55B-5366-8AE6-F709A3A2BF6A}"/>
              </a:ext>
            </a:extLst>
          </p:cNvPr>
          <p:cNvSpPr txBox="1"/>
          <p:nvPr/>
        </p:nvSpPr>
        <p:spPr>
          <a:xfrm>
            <a:off x="686572" y="1886727"/>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3.6. </a:t>
            </a:r>
            <a:r>
              <a:rPr lang="es-ES_tradnl" b="1" dirty="0">
                <a:solidFill>
                  <a:srgbClr val="0B3C61"/>
                </a:solidFill>
                <a:latin typeface="Montserrat SemiBold" pitchFamily="2" charset="77"/>
              </a:rPr>
              <a:t>NORMAS DE COMPORTAMIENTO</a:t>
            </a:r>
          </a:p>
        </p:txBody>
      </p:sp>
      <p:sp>
        <p:nvSpPr>
          <p:cNvPr id="3" name="TextBox 18">
            <a:extLst>
              <a:ext uri="{FF2B5EF4-FFF2-40B4-BE49-F238E27FC236}">
                <a16:creationId xmlns:a16="http://schemas.microsoft.com/office/drawing/2014/main" id="{3816A348-0150-304B-59F2-3B0FA580EBC4}"/>
              </a:ext>
            </a:extLst>
          </p:cNvPr>
          <p:cNvSpPr txBox="1"/>
          <p:nvPr/>
        </p:nvSpPr>
        <p:spPr>
          <a:xfrm>
            <a:off x="686572" y="2180869"/>
            <a:ext cx="10557691" cy="256480"/>
          </a:xfrm>
          <a:prstGeom prst="rect">
            <a:avLst/>
          </a:prstGeom>
        </p:spPr>
        <p:txBody>
          <a:bodyPr wrap="square" lIns="0" tIns="0" rIns="0" bIns="0" rtlCol="0" anchor="t">
            <a:spAutoFit/>
          </a:bodyPr>
          <a:lstStyle/>
          <a:p>
            <a:pPr>
              <a:lnSpc>
                <a:spcPts val="1960"/>
              </a:lnSpc>
            </a:pPr>
            <a:r>
              <a:rPr lang="es-ES_tradnl" dirty="0">
                <a:solidFill>
                  <a:srgbClr val="0B3C61"/>
                </a:solidFill>
                <a:latin typeface="Montserrat Medium" pitchFamily="2" charset="77"/>
              </a:rPr>
              <a:t>EN GENERAL</a:t>
            </a:r>
          </a:p>
        </p:txBody>
      </p:sp>
      <p:graphicFrame>
        <p:nvGraphicFramePr>
          <p:cNvPr id="5" name="Tabla 4">
            <a:extLst>
              <a:ext uri="{FF2B5EF4-FFF2-40B4-BE49-F238E27FC236}">
                <a16:creationId xmlns:a16="http://schemas.microsoft.com/office/drawing/2014/main" id="{AE15BBE6-0953-9DDD-7AC8-CB3CD72C1B48}"/>
              </a:ext>
            </a:extLst>
          </p:cNvPr>
          <p:cNvGraphicFramePr>
            <a:graphicFrameLocks noGrp="1"/>
          </p:cNvGraphicFramePr>
          <p:nvPr>
            <p:extLst>
              <p:ext uri="{D42A27DB-BD31-4B8C-83A1-F6EECF244321}">
                <p14:modId xmlns:p14="http://schemas.microsoft.com/office/powerpoint/2010/main" val="3161701497"/>
              </p:ext>
            </p:extLst>
          </p:nvPr>
        </p:nvGraphicFramePr>
        <p:xfrm>
          <a:off x="686572" y="2649522"/>
          <a:ext cx="6633392" cy="2961640"/>
        </p:xfrm>
        <a:graphic>
          <a:graphicData uri="http://schemas.openxmlformats.org/drawingml/2006/table">
            <a:tbl>
              <a:tblPr firstRow="1" bandRow="1">
                <a:tableStyleId>{5C22544A-7EE6-4342-B048-85BDC9FD1C3A}</a:tableStyleId>
              </a:tblPr>
              <a:tblGrid>
                <a:gridCol w="810758">
                  <a:extLst>
                    <a:ext uri="{9D8B030D-6E8A-4147-A177-3AD203B41FA5}">
                      <a16:colId xmlns:a16="http://schemas.microsoft.com/office/drawing/2014/main" val="3048175617"/>
                    </a:ext>
                  </a:extLst>
                </a:gridCol>
                <a:gridCol w="5822634">
                  <a:extLst>
                    <a:ext uri="{9D8B030D-6E8A-4147-A177-3AD203B41FA5}">
                      <a16:colId xmlns:a16="http://schemas.microsoft.com/office/drawing/2014/main" val="3415040083"/>
                    </a:ext>
                  </a:extLst>
                </a:gridCol>
              </a:tblGrid>
              <a:tr h="370840">
                <a:tc>
                  <a:txBody>
                    <a:bodyPr/>
                    <a:lstStyle/>
                    <a:p>
                      <a:r>
                        <a:rPr lang="es-ES_tradnl" sz="1400" b="0" i="0" dirty="0">
                          <a:solidFill>
                            <a:srgbClr val="1D1D1D"/>
                          </a:solidFill>
                          <a:latin typeface="Montserrat" pitchFamily="2" charset="77"/>
                        </a:rPr>
                        <a:t>🚭</a:t>
                      </a:r>
                    </a:p>
                    <a:p>
                      <a:r>
                        <a:rPr lang="es-ES_tradnl" sz="1400" b="0" i="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0" dirty="0">
                          <a:solidFill>
                            <a:srgbClr val="1D1D1D"/>
                          </a:solidFill>
                          <a:latin typeface="Montserrat" pitchFamily="2" charset="77"/>
                        </a:rPr>
                        <a:t>Prohibido fumar y/o consumir bebidas alcohólicas.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854849"/>
                  </a:ext>
                </a:extLst>
              </a:tr>
              <a:tr h="370840">
                <a:tc>
                  <a:txBody>
                    <a:bodyPr/>
                    <a:lstStyle/>
                    <a:p>
                      <a:r>
                        <a:rPr lang="es-ES_tradnl" sz="140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Prohibido comprar objetos “inapropiados” (prohibidos en España).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626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a:t>
                      </a:r>
                      <a:endParaRPr lang="es-ES_tradnl" sz="1400" u="sng"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dirty="0">
                          <a:solidFill>
                            <a:srgbClr val="1D1D1D"/>
                          </a:solidFill>
                          <a:latin typeface="Montserrat" pitchFamily="2" charset="77"/>
                        </a:rPr>
                        <a:t>Prohibido salir del hotel tras la hora de revisión de las habitaciones.</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134500"/>
                  </a:ext>
                </a:extLst>
              </a:tr>
              <a:tr h="370840">
                <a:tc>
                  <a:txBody>
                    <a:bodyPr/>
                    <a:lstStyle/>
                    <a:p>
                      <a:r>
                        <a:rPr lang="es-ES_tradnl" sz="140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Se debe respetar al personal de las instalaciones (recepcionistas, camareros, monitores, etc.)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353664"/>
                  </a:ext>
                </a:extLst>
              </a:tr>
              <a:tr h="370840">
                <a:tc>
                  <a:txBody>
                    <a:bodyPr/>
                    <a:lstStyle/>
                    <a:p>
                      <a:r>
                        <a:rPr lang="es-ES_tradnl" sz="140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Se debe ser puntual, seguir los horarios marcados. Grupo numeroso para autobuses, desayunos, comidas, etc.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4139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dirty="0">
                          <a:solidFill>
                            <a:srgbClr val="1D1D1D"/>
                          </a:solidFill>
                          <a:latin typeface="Montserrat" pitchFamily="2" charset="77"/>
                        </a:rPr>
                        <a:t>Se debe utilizar vestuario apropiado: ropa técnica de esquí.</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377664"/>
                  </a:ext>
                </a:extLst>
              </a:tr>
            </a:tbl>
          </a:graphicData>
        </a:graphic>
      </p:graphicFrame>
      <p:pic>
        <p:nvPicPr>
          <p:cNvPr id="7" name="Imagen 6" descr="Vista desde lo alto de una montaña con vista al mar&#10;&#10;Descripción generada automáticamente con confianza media">
            <a:extLst>
              <a:ext uri="{FF2B5EF4-FFF2-40B4-BE49-F238E27FC236}">
                <a16:creationId xmlns:a16="http://schemas.microsoft.com/office/drawing/2014/main" id="{37D6739E-89E4-9CD2-EA7F-C356C3FFD4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25102" y="2172685"/>
            <a:ext cx="4466898" cy="2512630"/>
          </a:xfrm>
          <a:prstGeom prst="rect">
            <a:avLst/>
          </a:prstGeom>
        </p:spPr>
      </p:pic>
      <p:sp>
        <p:nvSpPr>
          <p:cNvPr id="6" name="Google Shape;129;p36">
            <a:extLst>
              <a:ext uri="{FF2B5EF4-FFF2-40B4-BE49-F238E27FC236}">
                <a16:creationId xmlns:a16="http://schemas.microsoft.com/office/drawing/2014/main" id="{C7B45FD6-BE03-4FAD-CFB8-A4470493E307}"/>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1719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3. VIAJE</a:t>
            </a:r>
          </a:p>
        </p:txBody>
      </p:sp>
      <p:sp>
        <p:nvSpPr>
          <p:cNvPr id="2" name="TextBox 18">
            <a:extLst>
              <a:ext uri="{FF2B5EF4-FFF2-40B4-BE49-F238E27FC236}">
                <a16:creationId xmlns:a16="http://schemas.microsoft.com/office/drawing/2014/main" id="{0DDC7281-C55B-5366-8AE6-F709A3A2BF6A}"/>
              </a:ext>
            </a:extLst>
          </p:cNvPr>
          <p:cNvSpPr txBox="1"/>
          <p:nvPr/>
        </p:nvSpPr>
        <p:spPr>
          <a:xfrm>
            <a:off x="686572" y="1886727"/>
            <a:ext cx="5098851" cy="256480"/>
          </a:xfrm>
          <a:prstGeom prst="rect">
            <a:avLst/>
          </a:prstGeom>
        </p:spPr>
        <p:txBody>
          <a:bodyPr lIns="0" tIns="0" rIns="0" bIns="0" rtlCol="0" anchor="t">
            <a:spAutoFit/>
          </a:bodyPr>
          <a:lstStyle/>
          <a:p>
            <a:pPr>
              <a:lnSpc>
                <a:spcPts val="1960"/>
              </a:lnSpc>
            </a:pPr>
            <a:r>
              <a:rPr lang="es-ES_tradnl" b="1" dirty="0">
                <a:solidFill>
                  <a:srgbClr val="0B3C61"/>
                </a:solidFill>
                <a:latin typeface="Montserrat SemiBold" pitchFamily="2" charset="77"/>
              </a:rPr>
              <a:t>EN EL HOTEL</a:t>
            </a:r>
          </a:p>
        </p:txBody>
      </p:sp>
      <p:graphicFrame>
        <p:nvGraphicFramePr>
          <p:cNvPr id="5" name="Tabla 4">
            <a:extLst>
              <a:ext uri="{FF2B5EF4-FFF2-40B4-BE49-F238E27FC236}">
                <a16:creationId xmlns:a16="http://schemas.microsoft.com/office/drawing/2014/main" id="{AE15BBE6-0953-9DDD-7AC8-CB3CD72C1B48}"/>
              </a:ext>
            </a:extLst>
          </p:cNvPr>
          <p:cNvGraphicFramePr>
            <a:graphicFrameLocks noGrp="1"/>
          </p:cNvGraphicFramePr>
          <p:nvPr>
            <p:extLst>
              <p:ext uri="{D42A27DB-BD31-4B8C-83A1-F6EECF244321}">
                <p14:modId xmlns:p14="http://schemas.microsoft.com/office/powerpoint/2010/main" val="4026311404"/>
              </p:ext>
            </p:extLst>
          </p:nvPr>
        </p:nvGraphicFramePr>
        <p:xfrm>
          <a:off x="686572" y="2287800"/>
          <a:ext cx="7778833" cy="163068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3048175617"/>
                    </a:ext>
                  </a:extLst>
                </a:gridCol>
                <a:gridCol w="6482833">
                  <a:extLst>
                    <a:ext uri="{9D8B030D-6E8A-4147-A177-3AD203B41FA5}">
                      <a16:colId xmlns:a16="http://schemas.microsoft.com/office/drawing/2014/main" val="3415040083"/>
                    </a:ext>
                  </a:extLst>
                </a:gridCol>
              </a:tblGrid>
              <a:tr h="370840">
                <a:tc>
                  <a:txBody>
                    <a:bodyPr/>
                    <a:lstStyle/>
                    <a:p>
                      <a:r>
                        <a:rPr lang="es-ES_tradnl" sz="1400" b="0" i="0" dirty="0">
                          <a:solidFill>
                            <a:srgbClr val="1D1D1D"/>
                          </a:solidFill>
                          <a:latin typeface="Montserrat" pitchFamily="2" charset="77"/>
                        </a:rPr>
                        <a:t>🚭</a:t>
                      </a:r>
                    </a:p>
                    <a:p>
                      <a:r>
                        <a:rPr lang="es-ES_tradnl" sz="1400" b="0" i="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0" dirty="0">
                          <a:solidFill>
                            <a:srgbClr val="1D1D1D"/>
                          </a:solidFill>
                          <a:latin typeface="Montserrat" pitchFamily="2" charset="77"/>
                        </a:rPr>
                        <a:t>Respetar las instalaciones. Revisar desperfectos habitaciones.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854849"/>
                  </a:ext>
                </a:extLst>
              </a:tr>
              <a:tr h="370840">
                <a:tc>
                  <a:txBody>
                    <a:bodyPr/>
                    <a:lstStyle/>
                    <a:p>
                      <a:r>
                        <a:rPr lang="es-ES_tradnl" sz="140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Ropa y bolsas ordenadas.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626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a:t>
                      </a:r>
                      <a:endParaRPr lang="es-ES_tradnl" sz="1400" u="sng"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dirty="0">
                          <a:solidFill>
                            <a:srgbClr val="1D1D1D"/>
                          </a:solidFill>
                          <a:latin typeface="Montserrat" pitchFamily="2" charset="77"/>
                        </a:rPr>
                        <a:t>Respetar al resto de clientes.</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134500"/>
                  </a:ext>
                </a:extLst>
              </a:tr>
              <a:tr h="370840">
                <a:tc>
                  <a:txBody>
                    <a:bodyPr/>
                    <a:lstStyle/>
                    <a:p>
                      <a:r>
                        <a:rPr lang="es-ES_tradnl" sz="140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Respetar los horarios de descanso.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353664"/>
                  </a:ext>
                </a:extLst>
              </a:tr>
            </a:tbl>
          </a:graphicData>
        </a:graphic>
      </p:graphicFrame>
      <p:sp>
        <p:nvSpPr>
          <p:cNvPr id="6" name="TextBox 18">
            <a:extLst>
              <a:ext uri="{FF2B5EF4-FFF2-40B4-BE49-F238E27FC236}">
                <a16:creationId xmlns:a16="http://schemas.microsoft.com/office/drawing/2014/main" id="{6263726F-F0C3-DA2E-7386-FA94B8DBBB58}"/>
              </a:ext>
            </a:extLst>
          </p:cNvPr>
          <p:cNvSpPr txBox="1"/>
          <p:nvPr/>
        </p:nvSpPr>
        <p:spPr>
          <a:xfrm>
            <a:off x="686572" y="4063073"/>
            <a:ext cx="5098851" cy="256480"/>
          </a:xfrm>
          <a:prstGeom prst="rect">
            <a:avLst/>
          </a:prstGeom>
        </p:spPr>
        <p:txBody>
          <a:bodyPr lIns="0" tIns="0" rIns="0" bIns="0" rtlCol="0" anchor="t">
            <a:spAutoFit/>
          </a:bodyPr>
          <a:lstStyle/>
          <a:p>
            <a:pPr>
              <a:lnSpc>
                <a:spcPts val="1960"/>
              </a:lnSpc>
            </a:pPr>
            <a:r>
              <a:rPr lang="es-ES_tradnl" b="1" dirty="0">
                <a:solidFill>
                  <a:srgbClr val="0B3C61"/>
                </a:solidFill>
                <a:latin typeface="Montserrat SemiBold" pitchFamily="2" charset="77"/>
              </a:rPr>
              <a:t>EN PISTAS</a:t>
            </a:r>
          </a:p>
        </p:txBody>
      </p:sp>
      <p:graphicFrame>
        <p:nvGraphicFramePr>
          <p:cNvPr id="8" name="Tabla 7">
            <a:extLst>
              <a:ext uri="{FF2B5EF4-FFF2-40B4-BE49-F238E27FC236}">
                <a16:creationId xmlns:a16="http://schemas.microsoft.com/office/drawing/2014/main" id="{D29B4B70-49E6-A3A0-6C91-A30A43938B13}"/>
              </a:ext>
            </a:extLst>
          </p:cNvPr>
          <p:cNvGraphicFramePr>
            <a:graphicFrameLocks noGrp="1"/>
          </p:cNvGraphicFramePr>
          <p:nvPr>
            <p:extLst>
              <p:ext uri="{D42A27DB-BD31-4B8C-83A1-F6EECF244321}">
                <p14:modId xmlns:p14="http://schemas.microsoft.com/office/powerpoint/2010/main" val="2417174438"/>
              </p:ext>
            </p:extLst>
          </p:nvPr>
        </p:nvGraphicFramePr>
        <p:xfrm>
          <a:off x="686572" y="4426238"/>
          <a:ext cx="7847922" cy="214884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3048175617"/>
                    </a:ext>
                  </a:extLst>
                </a:gridCol>
                <a:gridCol w="6551922">
                  <a:extLst>
                    <a:ext uri="{9D8B030D-6E8A-4147-A177-3AD203B41FA5}">
                      <a16:colId xmlns:a16="http://schemas.microsoft.com/office/drawing/2014/main" val="3415040083"/>
                    </a:ext>
                  </a:extLst>
                </a:gridCol>
              </a:tblGrid>
              <a:tr h="370840">
                <a:tc>
                  <a:txBody>
                    <a:bodyPr/>
                    <a:lstStyle/>
                    <a:p>
                      <a:r>
                        <a:rPr lang="es-ES_tradnl" sz="1400" b="0" i="0" dirty="0">
                          <a:solidFill>
                            <a:srgbClr val="1D1D1D"/>
                          </a:solidFill>
                          <a:latin typeface="Montserrat" pitchFamily="2" charset="77"/>
                        </a:rPr>
                        <a:t>🚭</a:t>
                      </a:r>
                    </a:p>
                    <a:p>
                      <a:r>
                        <a:rPr lang="es-ES_tradnl" sz="1400" b="0" i="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0" dirty="0">
                          <a:solidFill>
                            <a:srgbClr val="1D1D1D"/>
                          </a:solidFill>
                          <a:latin typeface="Montserrat" pitchFamily="2" charset="77"/>
                        </a:rPr>
                        <a:t>Esquí = Deporte de aventura (no de riesgo).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854849"/>
                  </a:ext>
                </a:extLst>
              </a:tr>
              <a:tr h="370840">
                <a:tc>
                  <a:txBody>
                    <a:bodyPr/>
                    <a:lstStyle/>
                    <a:p>
                      <a:r>
                        <a:rPr lang="es-ES_tradnl" sz="1400" dirty="0">
                          <a:solidFill>
                            <a:srgbClr val="1D1D1D"/>
                          </a:solidFill>
                          <a:latin typeface="Montserrat" pitchFamily="2" charset="77"/>
                        </a:rPr>
                        <a:t>🟢 🔵 🔴⚫️</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Debemos conocer la dificultad de las pistas: </a:t>
                      </a:r>
                      <a:br>
                        <a:rPr lang="es-ES_tradnl" sz="1400" dirty="0">
                          <a:solidFill>
                            <a:srgbClr val="1D1D1D"/>
                          </a:solidFill>
                          <a:latin typeface="Montserrat" pitchFamily="2" charset="77"/>
                        </a:rPr>
                      </a:br>
                      <a:r>
                        <a:rPr lang="es-ES_tradnl" sz="1400" dirty="0">
                          <a:solidFill>
                            <a:srgbClr val="1D1D1D"/>
                          </a:solidFill>
                          <a:latin typeface="Montserrat" pitchFamily="2" charset="77"/>
                        </a:rPr>
                        <a:t>🟢 verdes | 🔵 azules | 🔴 rojas | ⚫️ negras.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626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a:t>
                      </a:r>
                      <a:endParaRPr lang="es-ES_tradnl" sz="1400" u="sng"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dirty="0">
                          <a:solidFill>
                            <a:srgbClr val="1D1D1D"/>
                          </a:solidFill>
                          <a:latin typeface="Montserrat" pitchFamily="2" charset="77"/>
                        </a:rPr>
                        <a:t>No debemos esquiar es pistas que no conocemos.</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134500"/>
                  </a:ext>
                </a:extLst>
              </a:tr>
              <a:tr h="370840">
                <a:tc>
                  <a:txBody>
                    <a:bodyPr/>
                    <a:lstStyle/>
                    <a:p>
                      <a:r>
                        <a:rPr lang="es-ES_tradnl" sz="1400" dirty="0">
                          <a:solidFill>
                            <a:srgbClr val="1D1D1D"/>
                          </a:solidFill>
                          <a:latin typeface="Montserrat" pitchFamily="2" charset="77"/>
                        </a:rPr>
                        <a:t>🙋🏽‍♀️🙋🏽‍♂️</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Es obligatorio el uso del casco y el peto.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353664"/>
                  </a:ext>
                </a:extLst>
              </a:tr>
              <a:tr h="370840">
                <a:tc>
                  <a:txBody>
                    <a:bodyPr/>
                    <a:lstStyle/>
                    <a:p>
                      <a:r>
                        <a:rPr lang="es-ES_tradnl" sz="1400" b="0" i="0" dirty="0">
                          <a:latin typeface="Montserrat" pitchFamily="2" charset="77"/>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Nunca se debe esquiar solo.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4851752"/>
                  </a:ext>
                </a:extLst>
              </a:tr>
            </a:tbl>
          </a:graphicData>
        </a:graphic>
      </p:graphicFrame>
      <p:pic>
        <p:nvPicPr>
          <p:cNvPr id="18" name="Imagen 17" descr="Un grupo de personas esquiando sobre la nieve&#10;&#10;Descripción generada automáticamente">
            <a:extLst>
              <a:ext uri="{FF2B5EF4-FFF2-40B4-BE49-F238E27FC236}">
                <a16:creationId xmlns:a16="http://schemas.microsoft.com/office/drawing/2014/main" id="{5C5A844E-26F9-5A2B-6F2D-34A09CE05F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25102" y="1940034"/>
            <a:ext cx="4466898" cy="2977932"/>
          </a:xfrm>
          <a:prstGeom prst="rect">
            <a:avLst/>
          </a:prstGeom>
        </p:spPr>
      </p:pic>
      <p:sp>
        <p:nvSpPr>
          <p:cNvPr id="3" name="Google Shape;129;p36">
            <a:extLst>
              <a:ext uri="{FF2B5EF4-FFF2-40B4-BE49-F238E27FC236}">
                <a16:creationId xmlns:a16="http://schemas.microsoft.com/office/drawing/2014/main" id="{A660D4C2-CECC-3ADB-8ADE-5F5607EA55D5}"/>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128694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SEGURIDAD Y PREVENCIÓN</a:t>
            </a:r>
          </a:p>
        </p:txBody>
      </p:sp>
      <p:graphicFrame>
        <p:nvGraphicFramePr>
          <p:cNvPr id="5" name="Tabla 4">
            <a:extLst>
              <a:ext uri="{FF2B5EF4-FFF2-40B4-BE49-F238E27FC236}">
                <a16:creationId xmlns:a16="http://schemas.microsoft.com/office/drawing/2014/main" id="{AE15BBE6-0953-9DDD-7AC8-CB3CD72C1B48}"/>
              </a:ext>
            </a:extLst>
          </p:cNvPr>
          <p:cNvGraphicFramePr>
            <a:graphicFrameLocks noGrp="1"/>
          </p:cNvGraphicFramePr>
          <p:nvPr>
            <p:extLst>
              <p:ext uri="{D42A27DB-BD31-4B8C-83A1-F6EECF244321}">
                <p14:modId xmlns:p14="http://schemas.microsoft.com/office/powerpoint/2010/main" val="111513356"/>
              </p:ext>
            </p:extLst>
          </p:nvPr>
        </p:nvGraphicFramePr>
        <p:xfrm>
          <a:off x="686572" y="1784880"/>
          <a:ext cx="10557690" cy="4320000"/>
        </p:xfrm>
        <a:graphic>
          <a:graphicData uri="http://schemas.openxmlformats.org/drawingml/2006/table">
            <a:tbl>
              <a:tblPr firstRow="1" bandRow="1">
                <a:tableStyleId>{5C22544A-7EE6-4342-B048-85BDC9FD1C3A}</a:tableStyleId>
              </a:tblPr>
              <a:tblGrid>
                <a:gridCol w="1187948">
                  <a:extLst>
                    <a:ext uri="{9D8B030D-6E8A-4147-A177-3AD203B41FA5}">
                      <a16:colId xmlns:a16="http://schemas.microsoft.com/office/drawing/2014/main" val="1695343822"/>
                    </a:ext>
                  </a:extLst>
                </a:gridCol>
                <a:gridCol w="9369742">
                  <a:extLst>
                    <a:ext uri="{9D8B030D-6E8A-4147-A177-3AD203B41FA5}">
                      <a16:colId xmlns:a16="http://schemas.microsoft.com/office/drawing/2014/main" val="3415040083"/>
                    </a:ext>
                  </a:extLst>
                </a:gridCol>
              </a:tblGrid>
              <a:tr h="720000">
                <a:tc>
                  <a:txBody>
                    <a:bodyPr/>
                    <a:lstStyle/>
                    <a:p>
                      <a:pPr marL="11113" marR="0" lvl="0" indent="-11113" algn="just" defTabSz="914400" rtl="0" eaLnBrk="1" fontAlgn="auto" latinLnBrk="0" hangingPunct="1">
                        <a:lnSpc>
                          <a:spcPct val="100000"/>
                        </a:lnSpc>
                        <a:spcBef>
                          <a:spcPts val="600"/>
                        </a:spcBef>
                        <a:spcAft>
                          <a:spcPts val="600"/>
                        </a:spcAft>
                        <a:buClrTx/>
                        <a:buSzTx/>
                        <a:buFontTx/>
                        <a:buNone/>
                        <a:tabLst/>
                        <a:defRPr/>
                      </a:pPr>
                      <a:endParaRPr lang="es-ES_tradnl" sz="1400" b="0" i="0"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marR="0" lvl="0" indent="-11113" algn="just" defTabSz="914400" rtl="0" eaLnBrk="1" fontAlgn="auto" latinLnBrk="0" hangingPunct="1">
                        <a:lnSpc>
                          <a:spcPct val="100000"/>
                        </a:lnSpc>
                        <a:spcBef>
                          <a:spcPts val="600"/>
                        </a:spcBef>
                        <a:spcAft>
                          <a:spcPts val="600"/>
                        </a:spcAft>
                        <a:buClrTx/>
                        <a:buSzTx/>
                        <a:buFontTx/>
                        <a:buNone/>
                        <a:tabLst/>
                        <a:defRPr/>
                      </a:pPr>
                      <a:r>
                        <a:rPr lang="es-ES_tradnl" sz="1400" b="0" i="0" dirty="0">
                          <a:solidFill>
                            <a:srgbClr val="1D1D1D"/>
                          </a:solidFill>
                          <a:latin typeface="Montserrat" pitchFamily="2" charset="77"/>
                        </a:rPr>
                        <a:t>1. Conocer los objetivos de la actividad: actividad deportiva vs excursión.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854849"/>
                  </a:ext>
                </a:extLst>
              </a:tr>
              <a:tr h="720000">
                <a:tc>
                  <a:txBody>
                    <a:bodyPr/>
                    <a:lstStyle/>
                    <a:p>
                      <a:pPr marL="11113" marR="0" lvl="0" indent="-11113" algn="just" defTabSz="914400" rtl="0" eaLnBrk="1" fontAlgn="auto" latinLnBrk="0" hangingPunct="1">
                        <a:lnSpc>
                          <a:spcPct val="100000"/>
                        </a:lnSpc>
                        <a:spcBef>
                          <a:spcPts val="600"/>
                        </a:spcBef>
                        <a:spcAft>
                          <a:spcPts val="600"/>
                        </a:spcAft>
                        <a:buClrTx/>
                        <a:buSzTx/>
                        <a:buFontTx/>
                        <a:buNone/>
                        <a:tabLst/>
                        <a:defRPr/>
                      </a:pPr>
                      <a:endParaRPr lang="es-ES_tradnl" sz="1400"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marR="0" lvl="0" indent="-11113" algn="just" defTabSz="914400" rtl="0" eaLnBrk="1" fontAlgn="auto" latinLnBrk="0" hangingPunct="1">
                        <a:lnSpc>
                          <a:spcPct val="100000"/>
                        </a:lnSpc>
                        <a:spcBef>
                          <a:spcPts val="600"/>
                        </a:spcBef>
                        <a:spcAft>
                          <a:spcPts val="600"/>
                        </a:spcAft>
                        <a:buClrTx/>
                        <a:buSzTx/>
                        <a:buFontTx/>
                        <a:buNone/>
                        <a:tabLst/>
                        <a:defRPr/>
                      </a:pPr>
                      <a:r>
                        <a:rPr lang="es-ES_tradnl" sz="1400" dirty="0">
                          <a:solidFill>
                            <a:srgbClr val="1D1D1D"/>
                          </a:solidFill>
                          <a:latin typeface="Montserrat" pitchFamily="2" charset="77"/>
                        </a:rPr>
                        <a:t>2. Alimentarse adecuadamente: es imprescindible desayunar correctamente y reponer energía a media mañana en la comida.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626677"/>
                  </a:ext>
                </a:extLst>
              </a:tr>
              <a:tr h="720000">
                <a:tc>
                  <a:txBody>
                    <a:bodyPr/>
                    <a:lstStyle/>
                    <a:p>
                      <a:pPr marL="11113" indent="-11113" algn="just">
                        <a:spcBef>
                          <a:spcPts val="600"/>
                        </a:spcBef>
                        <a:spcAft>
                          <a:spcPts val="600"/>
                        </a:spcAft>
                        <a:tabLst/>
                      </a:pP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indent="-11113" algn="just">
                        <a:spcBef>
                          <a:spcPts val="600"/>
                        </a:spcBef>
                        <a:spcAft>
                          <a:spcPts val="600"/>
                        </a:spcAft>
                        <a:tabLst/>
                      </a:pPr>
                      <a:r>
                        <a:rPr lang="es-ES_tradnl" sz="1400" dirty="0">
                          <a:solidFill>
                            <a:srgbClr val="1D1D1D"/>
                          </a:solidFill>
                          <a:latin typeface="Montserrat" pitchFamily="2" charset="77"/>
                        </a:rPr>
                        <a:t>3. Utilizar la </a:t>
                      </a:r>
                      <a:r>
                        <a:rPr lang="es-ES_tradnl" sz="1400" dirty="0" err="1">
                          <a:solidFill>
                            <a:srgbClr val="1D1D1D"/>
                          </a:solidFill>
                          <a:latin typeface="Montserrat" pitchFamily="2" charset="77"/>
                        </a:rPr>
                        <a:t>equipación</a:t>
                      </a:r>
                      <a:r>
                        <a:rPr lang="es-ES_tradnl" sz="1400" dirty="0">
                          <a:solidFill>
                            <a:srgbClr val="1D1D1D"/>
                          </a:solidFill>
                          <a:latin typeface="Montserrat" pitchFamily="2" charset="77"/>
                        </a:rPr>
                        <a:t> adecuada, material regulado a nuestro nivel, utilizar casco, gafas y muñequeras (</a:t>
                      </a:r>
                      <a:r>
                        <a:rPr lang="es-ES_tradnl" sz="1400" dirty="0" err="1">
                          <a:solidFill>
                            <a:srgbClr val="1D1D1D"/>
                          </a:solidFill>
                          <a:latin typeface="Montserrat" pitchFamily="2" charset="77"/>
                        </a:rPr>
                        <a:t>snow</a:t>
                      </a:r>
                      <a:r>
                        <a:rPr lang="es-ES_tradnl" sz="1400" dirty="0">
                          <a:solidFill>
                            <a:srgbClr val="1D1D1D"/>
                          </a:solidFill>
                          <a:latin typeface="Montserrat" pitchFamily="2" charset="77"/>
                        </a:rPr>
                        <a:t>), llevar el peto para hacernos ver y que nos identifiquen como escolares en aprendizaje.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134500"/>
                  </a:ext>
                </a:extLst>
              </a:tr>
              <a:tr h="720000">
                <a:tc>
                  <a:txBody>
                    <a:bodyPr/>
                    <a:lstStyle/>
                    <a:p>
                      <a:pPr marL="11113" marR="0" lvl="0" indent="-11113" algn="just" defTabSz="914400" rtl="0" eaLnBrk="1" fontAlgn="auto" latinLnBrk="0" hangingPunct="1">
                        <a:lnSpc>
                          <a:spcPct val="100000"/>
                        </a:lnSpc>
                        <a:spcBef>
                          <a:spcPts val="600"/>
                        </a:spcBef>
                        <a:spcAft>
                          <a:spcPts val="600"/>
                        </a:spcAft>
                        <a:buClrTx/>
                        <a:buSzTx/>
                        <a:buFontTx/>
                        <a:buNone/>
                        <a:tabLst/>
                        <a:defRPr/>
                      </a:pPr>
                      <a:endParaRPr lang="es-ES_tradnl" sz="1400"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marR="0" lvl="0" indent="-11113" algn="just" defTabSz="914400" rtl="0" eaLnBrk="1" fontAlgn="auto" latinLnBrk="0" hangingPunct="1">
                        <a:lnSpc>
                          <a:spcPct val="100000"/>
                        </a:lnSpc>
                        <a:spcBef>
                          <a:spcPts val="600"/>
                        </a:spcBef>
                        <a:spcAft>
                          <a:spcPts val="600"/>
                        </a:spcAft>
                        <a:buClrTx/>
                        <a:buSzTx/>
                        <a:buFontTx/>
                        <a:buNone/>
                        <a:tabLst/>
                        <a:defRPr/>
                      </a:pPr>
                      <a:r>
                        <a:rPr lang="es-ES_tradnl" sz="1400" dirty="0">
                          <a:solidFill>
                            <a:srgbClr val="1D1D1D"/>
                          </a:solidFill>
                          <a:latin typeface="Montserrat" pitchFamily="2" charset="77"/>
                        </a:rPr>
                        <a:t>4. Conocer y respetar las normas. Nunca esquiar solo ni por donde no se haya ido antes con el monitor. No bajar por pistas que superen el nivel personal.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353664"/>
                  </a:ext>
                </a:extLst>
              </a:tr>
              <a:tr h="720000">
                <a:tc>
                  <a:txBody>
                    <a:bodyPr/>
                    <a:lstStyle/>
                    <a:p>
                      <a:pPr marL="11113" marR="0" lvl="0" indent="0" algn="just" defTabSz="914400" rtl="0" eaLnBrk="1" fontAlgn="auto" latinLnBrk="0" hangingPunct="1">
                        <a:lnSpc>
                          <a:spcPct val="100000"/>
                        </a:lnSpc>
                        <a:spcBef>
                          <a:spcPts val="600"/>
                        </a:spcBef>
                        <a:spcAft>
                          <a:spcPts val="600"/>
                        </a:spcAft>
                        <a:buClrTx/>
                        <a:buSzTx/>
                        <a:buFontTx/>
                        <a:buNone/>
                        <a:tabLst/>
                        <a:defRPr/>
                      </a:pPr>
                      <a:endParaRPr lang="es-ES_tradnl" sz="1400"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marR="0" lvl="0" indent="0" algn="just" defTabSz="914400" rtl="0" eaLnBrk="1" fontAlgn="auto" latinLnBrk="0" hangingPunct="1">
                        <a:lnSpc>
                          <a:spcPct val="100000"/>
                        </a:lnSpc>
                        <a:spcBef>
                          <a:spcPts val="600"/>
                        </a:spcBef>
                        <a:spcAft>
                          <a:spcPts val="600"/>
                        </a:spcAft>
                        <a:buClrTx/>
                        <a:buSzTx/>
                        <a:buFontTx/>
                        <a:buNone/>
                        <a:tabLst/>
                        <a:defRPr/>
                      </a:pPr>
                      <a:r>
                        <a:rPr lang="es-ES_tradnl" sz="1400" dirty="0">
                          <a:solidFill>
                            <a:srgbClr val="1D1D1D"/>
                          </a:solidFill>
                          <a:latin typeface="Montserrat" pitchFamily="2" charset="77"/>
                        </a:rPr>
                        <a:t>5. Descansar bien. Respetar las horas de descanso (y sueño) para poder aprender y rendir.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283606"/>
                  </a:ext>
                </a:extLst>
              </a:tr>
              <a:tr h="720000">
                <a:tc>
                  <a:txBody>
                    <a:bodyPr/>
                    <a:lstStyle/>
                    <a:p>
                      <a:pPr marL="225425" marR="0" lvl="0" indent="-225425" algn="just" defTabSz="914400" rtl="0" eaLnBrk="1" fontAlgn="auto" latinLnBrk="0" hangingPunct="1">
                        <a:lnSpc>
                          <a:spcPct val="100000"/>
                        </a:lnSpc>
                        <a:spcBef>
                          <a:spcPts val="600"/>
                        </a:spcBef>
                        <a:spcAft>
                          <a:spcPts val="600"/>
                        </a:spcAft>
                        <a:buClrTx/>
                        <a:buSzTx/>
                        <a:buFontTx/>
                        <a:buNone/>
                        <a:tabLst/>
                        <a:defRPr/>
                      </a:pPr>
                      <a:endParaRPr lang="es-ES_tradnl" sz="1400"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5425" marR="0" lvl="0" indent="-225425" algn="just" defTabSz="914400" rtl="0" eaLnBrk="1" fontAlgn="auto" latinLnBrk="0" hangingPunct="1">
                        <a:lnSpc>
                          <a:spcPct val="100000"/>
                        </a:lnSpc>
                        <a:spcBef>
                          <a:spcPts val="600"/>
                        </a:spcBef>
                        <a:spcAft>
                          <a:spcPts val="600"/>
                        </a:spcAft>
                        <a:buClrTx/>
                        <a:buSzTx/>
                        <a:buFontTx/>
                        <a:buNone/>
                        <a:tabLst/>
                        <a:defRPr/>
                      </a:pPr>
                      <a:r>
                        <a:rPr lang="es-ES_tradnl" sz="1400" dirty="0">
                          <a:solidFill>
                            <a:srgbClr val="1D1D1D"/>
                          </a:solidFill>
                          <a:latin typeface="Montserrat" pitchFamily="2" charset="77"/>
                        </a:rPr>
                        <a:t>6. Cumplir los horarios de presentación (clases, comida y finalización).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7342424"/>
                  </a:ext>
                </a:extLst>
              </a:tr>
            </a:tbl>
          </a:graphicData>
        </a:graphic>
      </p:graphicFrame>
      <p:pic>
        <p:nvPicPr>
          <p:cNvPr id="7" name="Gráfico 6" descr="Esquí alpino con relleno sólido">
            <a:extLst>
              <a:ext uri="{FF2B5EF4-FFF2-40B4-BE49-F238E27FC236}">
                <a16:creationId xmlns:a16="http://schemas.microsoft.com/office/drawing/2014/main" id="{F64B7020-65F5-3B86-3A9B-F3F3EA870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190" y="1908533"/>
            <a:ext cx="409680" cy="409680"/>
          </a:xfrm>
          <a:prstGeom prst="rect">
            <a:avLst/>
          </a:prstGeom>
        </p:spPr>
      </p:pic>
      <p:pic>
        <p:nvPicPr>
          <p:cNvPr id="11" name="Gráfico 10" descr="Mochila con relleno sólido">
            <a:extLst>
              <a:ext uri="{FF2B5EF4-FFF2-40B4-BE49-F238E27FC236}">
                <a16:creationId xmlns:a16="http://schemas.microsoft.com/office/drawing/2014/main" id="{6DD61434-8446-A37E-CBBD-125DF3CD6E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636" y="1908533"/>
            <a:ext cx="409680" cy="409680"/>
          </a:xfrm>
          <a:prstGeom prst="rect">
            <a:avLst/>
          </a:prstGeom>
        </p:spPr>
      </p:pic>
      <p:pic>
        <p:nvPicPr>
          <p:cNvPr id="13" name="Gráfico 12" descr="Pasta con relleno sólido">
            <a:extLst>
              <a:ext uri="{FF2B5EF4-FFF2-40B4-BE49-F238E27FC236}">
                <a16:creationId xmlns:a16="http://schemas.microsoft.com/office/drawing/2014/main" id="{A505463D-6FC6-A9B8-2E7F-3E6ED81FC3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559" y="2554914"/>
            <a:ext cx="595985" cy="595985"/>
          </a:xfrm>
          <a:prstGeom prst="rect">
            <a:avLst/>
          </a:prstGeom>
        </p:spPr>
      </p:pic>
      <p:pic>
        <p:nvPicPr>
          <p:cNvPr id="14" name="Google Shape;758;p73" descr="Dibujo de una persona con casco&#10;&#10;Descripción generada automáticamente con confianza media">
            <a:extLst>
              <a:ext uri="{FF2B5EF4-FFF2-40B4-BE49-F238E27FC236}">
                <a16:creationId xmlns:a16="http://schemas.microsoft.com/office/drawing/2014/main" id="{0ECE1AB2-D565-8AC4-8989-DDB65CABCE52}"/>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30757" y="3236097"/>
            <a:ext cx="789249" cy="789249"/>
          </a:xfrm>
          <a:prstGeom prst="rect">
            <a:avLst/>
          </a:prstGeom>
          <a:noFill/>
          <a:ln>
            <a:noFill/>
          </a:ln>
        </p:spPr>
      </p:pic>
      <p:pic>
        <p:nvPicPr>
          <p:cNvPr id="15" name="Google Shape;763;p73" descr="Imagen que contiene persona, parado, hombre, sostener&#10;&#10;Descripción generada automáticamente">
            <a:extLst>
              <a:ext uri="{FF2B5EF4-FFF2-40B4-BE49-F238E27FC236}">
                <a16:creationId xmlns:a16="http://schemas.microsoft.com/office/drawing/2014/main" id="{3B44FE35-8C65-436E-8776-6C9B5B5A3B45}"/>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352776" y="3236097"/>
            <a:ext cx="327540" cy="676161"/>
          </a:xfrm>
          <a:prstGeom prst="rect">
            <a:avLst/>
          </a:prstGeom>
          <a:noFill/>
          <a:ln>
            <a:noFill/>
          </a:ln>
        </p:spPr>
      </p:pic>
      <p:pic>
        <p:nvPicPr>
          <p:cNvPr id="16" name="Google Shape;743;p72" descr="Una caricatura de una persona&#10;&#10;Descripción generada automáticamente con confianza media">
            <a:extLst>
              <a:ext uri="{FF2B5EF4-FFF2-40B4-BE49-F238E27FC236}">
                <a16:creationId xmlns:a16="http://schemas.microsoft.com/office/drawing/2014/main" id="{E5085D36-A8BC-CAEE-9F94-36598065BB3C}"/>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917606" y="3879567"/>
            <a:ext cx="870340" cy="870340"/>
          </a:xfrm>
          <a:prstGeom prst="rect">
            <a:avLst/>
          </a:prstGeom>
          <a:noFill/>
          <a:ln>
            <a:noFill/>
          </a:ln>
          <a:effectLst>
            <a:outerShdw blurRad="50800" dist="38100" dir="2700000" algn="tl" rotWithShape="0">
              <a:srgbClr val="000000">
                <a:alpha val="40000"/>
              </a:srgbClr>
            </a:outerShdw>
          </a:effectLst>
        </p:spPr>
      </p:pic>
      <p:pic>
        <p:nvPicPr>
          <p:cNvPr id="18" name="Gráfico 17" descr="Dormir con relleno sólido">
            <a:extLst>
              <a:ext uri="{FF2B5EF4-FFF2-40B4-BE49-F238E27FC236}">
                <a16:creationId xmlns:a16="http://schemas.microsoft.com/office/drawing/2014/main" id="{33B2BFEF-5CE0-2D05-8F93-E5660F19B5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9030" y="4703016"/>
            <a:ext cx="647075" cy="647075"/>
          </a:xfrm>
          <a:prstGeom prst="rect">
            <a:avLst/>
          </a:prstGeom>
        </p:spPr>
      </p:pic>
      <p:pic>
        <p:nvPicPr>
          <p:cNvPr id="22" name="Gráfico 21" descr="Reloj con relleno sólido">
            <a:extLst>
              <a:ext uri="{FF2B5EF4-FFF2-40B4-BE49-F238E27FC236}">
                <a16:creationId xmlns:a16="http://schemas.microsoft.com/office/drawing/2014/main" id="{2484E810-4E2F-2645-FF41-0809D51A990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9030" y="5459612"/>
            <a:ext cx="620068" cy="620068"/>
          </a:xfrm>
          <a:prstGeom prst="rect">
            <a:avLst/>
          </a:prstGeom>
        </p:spPr>
      </p:pic>
      <p:sp>
        <p:nvSpPr>
          <p:cNvPr id="2" name="Google Shape;129;p36">
            <a:extLst>
              <a:ext uri="{FF2B5EF4-FFF2-40B4-BE49-F238E27FC236}">
                <a16:creationId xmlns:a16="http://schemas.microsoft.com/office/drawing/2014/main" id="{A961ACF5-2F7B-8EC0-455A-8C710583745F}"/>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68375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70"/>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705" name="Google Shape;705;p70"/>
          <p:cNvGraphicFramePr/>
          <p:nvPr>
            <p:extLst>
              <p:ext uri="{D42A27DB-BD31-4B8C-83A1-F6EECF244321}">
                <p14:modId xmlns:p14="http://schemas.microsoft.com/office/powerpoint/2010/main" val="1734252520"/>
              </p:ext>
            </p:extLst>
          </p:nvPr>
        </p:nvGraphicFramePr>
        <p:xfrm>
          <a:off x="479425" y="1838927"/>
          <a:ext cx="11162625" cy="5045060"/>
        </p:xfrm>
        <a:graphic>
          <a:graphicData uri="http://schemas.openxmlformats.org/drawingml/2006/table">
            <a:tbl>
              <a:tblPr firstRow="1" bandRow="1">
                <a:noFill/>
              </a:tblPr>
              <a:tblGrid>
                <a:gridCol w="1512000">
                  <a:extLst>
                    <a:ext uri="{9D8B030D-6E8A-4147-A177-3AD203B41FA5}">
                      <a16:colId xmlns:a16="http://schemas.microsoft.com/office/drawing/2014/main" val="20000"/>
                    </a:ext>
                  </a:extLst>
                </a:gridCol>
                <a:gridCol w="423300">
                  <a:extLst>
                    <a:ext uri="{9D8B030D-6E8A-4147-A177-3AD203B41FA5}">
                      <a16:colId xmlns:a16="http://schemas.microsoft.com/office/drawing/2014/main" val="20001"/>
                    </a:ext>
                  </a:extLst>
                </a:gridCol>
                <a:gridCol w="559300">
                  <a:extLst>
                    <a:ext uri="{9D8B030D-6E8A-4147-A177-3AD203B41FA5}">
                      <a16:colId xmlns:a16="http://schemas.microsoft.com/office/drawing/2014/main" val="20002"/>
                    </a:ext>
                  </a:extLst>
                </a:gridCol>
                <a:gridCol w="8668025">
                  <a:extLst>
                    <a:ext uri="{9D8B030D-6E8A-4147-A177-3AD203B41FA5}">
                      <a16:colId xmlns:a16="http://schemas.microsoft.com/office/drawing/2014/main" val="20003"/>
                    </a:ext>
                  </a:extLst>
                </a:gridCol>
              </a:tblGrid>
              <a:tr h="370850">
                <a:tc gridSpan="4">
                  <a:txBody>
                    <a:bodyPr/>
                    <a:lstStyle/>
                    <a:p>
                      <a:pPr marL="0" marR="0" lvl="0" indent="0" algn="just" rtl="0">
                        <a:lnSpc>
                          <a:spcPct val="100000"/>
                        </a:lnSpc>
                        <a:spcBef>
                          <a:spcPts val="0"/>
                        </a:spcBef>
                        <a:spcAft>
                          <a:spcPts val="0"/>
                        </a:spcAft>
                        <a:buNone/>
                      </a:pPr>
                      <a:r>
                        <a:rPr lang="es-ES" sz="2000" b="1" u="none" strike="noStrike" cap="none" dirty="0">
                          <a:solidFill>
                            <a:srgbClr val="0B3C61"/>
                          </a:solidFill>
                          <a:latin typeface="Montserrat"/>
                          <a:ea typeface="Montserrat"/>
                          <a:cs typeface="Montserrat"/>
                          <a:sym typeface="Montserrat"/>
                        </a:rPr>
                        <a:t>Forfait</a:t>
                      </a:r>
                      <a:endParaRPr sz="1200" u="none" strike="noStrike" cap="none" dirty="0">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195850">
                <a:tc>
                  <a:txBody>
                    <a:bodyPr/>
                    <a:lstStyle/>
                    <a:p>
                      <a:pPr marL="0" marR="0" lvl="0" indent="0" algn="just"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gridSpan="3">
                  <a:txBody>
                    <a:bodyPr/>
                    <a:lstStyle/>
                    <a:p>
                      <a:pPr marL="0" marR="0" lvl="0" indent="0" algn="just" rtl="0">
                        <a:lnSpc>
                          <a:spcPct val="100000"/>
                        </a:lnSpc>
                        <a:spcBef>
                          <a:spcPts val="0"/>
                        </a:spcBef>
                        <a:spcAft>
                          <a:spcPts val="0"/>
                        </a:spcAft>
                        <a:buNone/>
                      </a:pPr>
                      <a:r>
                        <a:rPr lang="es-ES" sz="1200" b="0" i="0" u="none" strike="noStrike" cap="none" dirty="0">
                          <a:solidFill>
                            <a:srgbClr val="000000"/>
                          </a:solidFill>
                          <a:latin typeface="Montserrat"/>
                          <a:ea typeface="Montserrat"/>
                          <a:cs typeface="Montserrat"/>
                          <a:sym typeface="Montserrat"/>
                        </a:rPr>
                        <a:t>Es la tarjeta que permite el acceso a las pistas todos los días que se esquía. </a:t>
                      </a:r>
                      <a:endParaRPr sz="1200" dirty="0"/>
                    </a:p>
                    <a:p>
                      <a:pPr marL="0" marR="0" lvl="0" indent="0" algn="just" rtl="0">
                        <a:lnSpc>
                          <a:spcPct val="100000"/>
                        </a:lnSpc>
                        <a:spcBef>
                          <a:spcPts val="1200"/>
                        </a:spcBef>
                        <a:spcAft>
                          <a:spcPts val="0"/>
                        </a:spcAft>
                        <a:buNone/>
                      </a:pPr>
                      <a:r>
                        <a:rPr lang="es-ES" sz="1200" b="0" i="0" u="none" strike="noStrike" cap="none" dirty="0">
                          <a:solidFill>
                            <a:srgbClr val="000000"/>
                          </a:solidFill>
                          <a:latin typeface="Montserrat"/>
                          <a:ea typeface="Montserrat"/>
                          <a:cs typeface="Montserrat"/>
                          <a:sym typeface="Montserrat"/>
                        </a:rPr>
                        <a:t>Para no perderlo es importante guardarlo en un bolsillo cerrado; tiene un código de barras que abre los tornos automáticamente. </a:t>
                      </a:r>
                      <a:endParaRPr sz="1200" dirty="0"/>
                    </a:p>
                    <a:p>
                      <a:pPr marL="0" marR="0" lvl="0" indent="0" algn="just" rtl="0">
                        <a:lnSpc>
                          <a:spcPct val="100000"/>
                        </a:lnSpc>
                        <a:spcBef>
                          <a:spcPts val="1200"/>
                        </a:spcBef>
                        <a:spcAft>
                          <a:spcPts val="0"/>
                        </a:spcAft>
                        <a:buNone/>
                      </a:pPr>
                      <a:r>
                        <a:rPr lang="es-ES" sz="1200" b="0" i="0" u="none" strike="noStrike" cap="none" dirty="0">
                          <a:solidFill>
                            <a:srgbClr val="000000"/>
                          </a:solidFill>
                          <a:latin typeface="Montserrat"/>
                          <a:ea typeface="Montserrat"/>
                          <a:cs typeface="Montserrat"/>
                          <a:sym typeface="Montserrat"/>
                        </a:rPr>
                        <a:t>Cada tarjeta tiene un código alfanumérico diferente, es importante sacarle una foto a ese código por si se pierde el forfait para que nos puedan dar otro forfait gratuitamente. </a:t>
                      </a:r>
                      <a:endParaRPr sz="1200"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254000">
                <a:tc gridSpan="4">
                  <a:txBody>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B3C61"/>
                          </a:solidFill>
                          <a:latin typeface="Montserrat"/>
                          <a:ea typeface="Montserrat"/>
                          <a:cs typeface="Montserrat"/>
                          <a:sym typeface="Montserrat"/>
                        </a:rPr>
                        <a:t>Pistas</a:t>
                      </a:r>
                      <a:endParaRPr sz="1200" b="1" i="0" u="none" strike="noStrike" cap="none" dirty="0">
                        <a:solidFill>
                          <a:srgbClr val="FFFFFF"/>
                        </a:solidFill>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2"/>
                  </a:ext>
                </a:extLst>
              </a:tr>
              <a:tr h="1214025">
                <a:tc>
                  <a:txBody>
                    <a:bodyPr/>
                    <a:lstStyle/>
                    <a:p>
                      <a:pPr marL="0" marR="0" lvl="0" indent="0" algn="just"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gridSpan="3">
                  <a:txBody>
                    <a:bodyPr/>
                    <a:lstStyle/>
                    <a:p>
                      <a:pPr marL="0" marR="0" lvl="0" indent="0" algn="just" rtl="0">
                        <a:lnSpc>
                          <a:spcPct val="100000"/>
                        </a:lnSpc>
                        <a:spcBef>
                          <a:spcPts val="0"/>
                        </a:spcBef>
                        <a:spcAft>
                          <a:spcPts val="0"/>
                        </a:spcAft>
                        <a:buNone/>
                      </a:pPr>
                      <a:r>
                        <a:rPr lang="es-ES" sz="1200" b="0" i="0" u="none" strike="noStrike" cap="none" dirty="0">
                          <a:solidFill>
                            <a:srgbClr val="000000"/>
                          </a:solidFill>
                          <a:latin typeface="Montserrat"/>
                          <a:ea typeface="Montserrat"/>
                          <a:cs typeface="Montserrat"/>
                          <a:sym typeface="Montserrat"/>
                        </a:rPr>
                        <a:t>La dificultad de las pistas se señala mediante los colores de los palos o banderas que las delimitan: verde     , azul      , rojo       y negro     . Sin embargo, es crucial que cada esquiador o esquiadora determine su propio nivel de dificultad basándose en su experiencia y, sobre todo, en la prudencia. Incluso si se siente cómodo en la pista, nunca se debe olvidar la cantidad limitada de experiencia que uno podría tener en el esquí.</a:t>
                      </a:r>
                      <a:endParaRPr sz="1200" dirty="0"/>
                    </a:p>
                    <a:p>
                      <a:pPr marL="0" marR="0" lvl="0" indent="0" algn="just" rtl="0">
                        <a:lnSpc>
                          <a:spcPct val="100000"/>
                        </a:lnSpc>
                        <a:spcBef>
                          <a:spcPts val="1200"/>
                        </a:spcBef>
                        <a:spcAft>
                          <a:spcPts val="0"/>
                        </a:spcAft>
                        <a:buNone/>
                      </a:pPr>
                      <a:r>
                        <a:rPr lang="es-ES" sz="1200" b="0" i="0" u="none" strike="noStrike" cap="none" dirty="0">
                          <a:solidFill>
                            <a:srgbClr val="000000"/>
                          </a:solidFill>
                          <a:latin typeface="Montserrat"/>
                          <a:ea typeface="Montserrat"/>
                          <a:cs typeface="Montserrat"/>
                          <a:sym typeface="Montserrat"/>
                        </a:rPr>
                        <a:t>Estas son de más fácil a más difícil las pistas atendiendo a los colores. </a:t>
                      </a: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3"/>
                  </a:ext>
                </a:extLst>
              </a:tr>
              <a:tr h="432025">
                <a:tc>
                  <a:txBody>
                    <a:bodyPr/>
                    <a:lstStyle/>
                    <a:p>
                      <a:pPr marL="0" marR="0" lvl="0" indent="0" algn="just"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7938" marR="0" lvl="0" indent="0" algn="just" rtl="0">
                        <a:lnSpc>
                          <a:spcPct val="100000"/>
                        </a:lnSpc>
                        <a:spcBef>
                          <a:spcPts val="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Verdes: </a:t>
                      </a:r>
                      <a:r>
                        <a:rPr lang="es-ES" sz="1200" b="0" i="0" u="none" strike="noStrike" cap="none" dirty="0">
                          <a:solidFill>
                            <a:srgbClr val="000000"/>
                          </a:solidFill>
                          <a:latin typeface="Montserrat"/>
                          <a:ea typeface="Montserrat"/>
                          <a:cs typeface="Montserrat"/>
                          <a:sym typeface="Montserrat"/>
                        </a:rPr>
                        <a:t>Son las pistas para principiantes, lo habitual es estar en estas pistas los dos primeros días que se esquía. </a:t>
                      </a: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r h="432025">
                <a:tc>
                  <a:txBody>
                    <a:bodyPr/>
                    <a:lstStyle/>
                    <a:p>
                      <a:pPr marL="0" marR="0" lvl="0" indent="0" algn="just"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Azules:</a:t>
                      </a:r>
                      <a:r>
                        <a:rPr lang="es-ES" sz="1200" u="none" strike="noStrike" cap="none" dirty="0">
                          <a:solidFill>
                            <a:srgbClr val="000000"/>
                          </a:solidFill>
                          <a:latin typeface="Montserrat"/>
                          <a:ea typeface="Montserrat"/>
                          <a:cs typeface="Montserrat"/>
                          <a:sym typeface="Montserrat"/>
                        </a:rPr>
                        <a:t> Son pistas de dificultad baja, lo habitual es esquiarlas a partir del tercer día de esquí.</a:t>
                      </a:r>
                      <a:endParaRPr sz="1200" u="none" strike="noStrike" cap="none"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5"/>
                  </a:ext>
                </a:extLst>
              </a:tr>
              <a:tr h="432025">
                <a:tc>
                  <a:txBody>
                    <a:bodyPr/>
                    <a:lstStyle/>
                    <a:p>
                      <a:pPr marL="0" marR="0" lvl="0" indent="0" algn="just"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Rojas:</a:t>
                      </a:r>
                      <a:r>
                        <a:rPr lang="es-ES" sz="1200" u="none" strike="noStrike" cap="none" dirty="0">
                          <a:solidFill>
                            <a:srgbClr val="000000"/>
                          </a:solidFill>
                          <a:latin typeface="Montserrat"/>
                          <a:ea typeface="Montserrat"/>
                          <a:cs typeface="Montserrat"/>
                          <a:sym typeface="Montserrat"/>
                        </a:rPr>
                        <a:t> Son pistas ya complicadas, si se puede hay que evitarlas hasta que el esquiador/a tenga ya experiencia, independientemente de la facilidad con la que se desenvuelva en la nieve.</a:t>
                      </a:r>
                      <a:endParaRPr sz="1200" u="none" strike="noStrike" cap="none"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6"/>
                  </a:ext>
                </a:extLst>
              </a:tr>
              <a:tr h="432025">
                <a:tc>
                  <a:txBody>
                    <a:bodyPr/>
                    <a:lstStyle/>
                    <a:p>
                      <a:pPr marL="0" marR="0" lvl="0" indent="0" algn="just"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7938"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Negras:</a:t>
                      </a:r>
                      <a:r>
                        <a:rPr lang="es-ES" sz="1200" u="none" strike="noStrike" cap="none" dirty="0">
                          <a:solidFill>
                            <a:srgbClr val="000000"/>
                          </a:solidFill>
                          <a:latin typeface="Montserrat"/>
                          <a:ea typeface="Montserrat"/>
                          <a:cs typeface="Montserrat"/>
                          <a:sym typeface="Montserrat"/>
                        </a:rPr>
                        <a:t> Son las pistas más difíciles, bajo ningún concepto un esquiador/a principiante o de nivel medio debe esquiarlas.</a:t>
                      </a:r>
                      <a:endParaRPr sz="1200" u="none" strike="noStrike" cap="none"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pic>
        <p:nvPicPr>
          <p:cNvPr id="706" name="Google Shape;706;p70" descr="Icono&#10;&#10;Descripción generada automáticament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000540" y="327609"/>
            <a:ext cx="763535" cy="763535"/>
          </a:xfrm>
          <a:prstGeom prst="rect">
            <a:avLst/>
          </a:prstGeom>
          <a:noFill/>
          <a:ln>
            <a:noFill/>
          </a:ln>
          <a:effectLst>
            <a:outerShdw blurRad="50800" dist="38100" dir="2700000" algn="tl" rotWithShape="0">
              <a:srgbClr val="000000">
                <a:alpha val="40000"/>
              </a:srgbClr>
            </a:outerShdw>
          </a:effectLst>
        </p:spPr>
      </p:pic>
      <p:pic>
        <p:nvPicPr>
          <p:cNvPr id="707" name="Google Shape;707;p70" descr="Imagen en blanco y negro&#10;&#10;Descripción generada automáticamente con confianza media"/>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1117760" y="1092530"/>
            <a:ext cx="763535" cy="763535"/>
          </a:xfrm>
          <a:prstGeom prst="rect">
            <a:avLst/>
          </a:prstGeom>
          <a:noFill/>
          <a:ln>
            <a:noFill/>
          </a:ln>
          <a:effectLst>
            <a:outerShdw blurRad="50800" dist="38100" dir="2700000" algn="tl" rotWithShape="0">
              <a:srgbClr val="000000">
                <a:alpha val="40000"/>
              </a:srgbClr>
            </a:outerShdw>
          </a:effectLst>
        </p:spPr>
      </p:pic>
      <p:pic>
        <p:nvPicPr>
          <p:cNvPr id="708" name="Google Shape;708;p70" descr="Icono&#10;&#10;Descripción generada automáticamente"/>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447835" y="858674"/>
            <a:ext cx="763535" cy="763535"/>
          </a:xfrm>
          <a:prstGeom prst="rect">
            <a:avLst/>
          </a:prstGeom>
          <a:noFill/>
          <a:ln>
            <a:noFill/>
          </a:ln>
          <a:effectLst>
            <a:outerShdw blurRad="50800" dist="38100" dir="2700000" algn="tl" rotWithShape="0">
              <a:srgbClr val="000000">
                <a:alpha val="40000"/>
              </a:srgbClr>
            </a:outerShdw>
          </a:effectLst>
        </p:spPr>
      </p:pic>
      <p:pic>
        <p:nvPicPr>
          <p:cNvPr id="709" name="Google Shape;709;p70" descr="Icono&#10;&#10;Descripción generada automáticament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132494" y="184542"/>
            <a:ext cx="763535" cy="763535"/>
          </a:xfrm>
          <a:prstGeom prst="rect">
            <a:avLst/>
          </a:prstGeom>
          <a:noFill/>
          <a:ln>
            <a:noFill/>
          </a:ln>
          <a:effectLst>
            <a:outerShdw blurRad="50800" dist="38100" dir="2700000" algn="tl" rotWithShape="0">
              <a:srgbClr val="000000">
                <a:alpha val="40000"/>
              </a:srgbClr>
            </a:outerShdw>
          </a:effectLst>
        </p:spPr>
      </p:pic>
      <p:pic>
        <p:nvPicPr>
          <p:cNvPr id="710" name="Google Shape;710;p70" descr="Pantalla de computadora con letras&#10;&#10;Descripción generada automáticamente con confianza media"/>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44926" y="2310923"/>
            <a:ext cx="1169878" cy="829137"/>
          </a:xfrm>
          <a:prstGeom prst="rect">
            <a:avLst/>
          </a:prstGeom>
          <a:noFill/>
          <a:ln>
            <a:noFill/>
          </a:ln>
          <a:effectLst>
            <a:outerShdw blurRad="50800" dist="38100" dir="2700000" algn="tl" rotWithShape="0">
              <a:srgbClr val="000000">
                <a:alpha val="40000"/>
              </a:srgbClr>
            </a:outerShdw>
          </a:effectLst>
        </p:spPr>
      </p:pic>
      <p:pic>
        <p:nvPicPr>
          <p:cNvPr id="711" name="Google Shape;711;p70" descr="Bandera de color azul con letras blancas en un fondo blanco&#10;&#10;Descripción generada automáticamente con confianza media"/>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13212" y="3612056"/>
            <a:ext cx="1633306" cy="1633306"/>
          </a:xfrm>
          <a:prstGeom prst="rect">
            <a:avLst/>
          </a:prstGeom>
          <a:noFill/>
          <a:ln>
            <a:noFill/>
          </a:ln>
        </p:spPr>
      </p:pic>
      <p:pic>
        <p:nvPicPr>
          <p:cNvPr id="712" name="Google Shape;712;p70" descr="Icono&#10;&#10;Descripción generada automáticamente"/>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453853" y="5038508"/>
            <a:ext cx="457200" cy="457200"/>
          </a:xfrm>
          <a:prstGeom prst="rect">
            <a:avLst/>
          </a:prstGeom>
          <a:noFill/>
          <a:ln>
            <a:noFill/>
          </a:ln>
          <a:effectLst>
            <a:outerShdw blurRad="50800" dist="38100" dir="2700000" algn="tl" rotWithShape="0">
              <a:srgbClr val="000000">
                <a:alpha val="40000"/>
              </a:srgbClr>
            </a:outerShdw>
          </a:effectLst>
        </p:spPr>
      </p:pic>
      <p:pic>
        <p:nvPicPr>
          <p:cNvPr id="713" name="Google Shape;713;p70" descr="Icono&#10;&#10;Descripción generada automáticamente"/>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453853" y="5495708"/>
            <a:ext cx="457200" cy="457200"/>
          </a:xfrm>
          <a:prstGeom prst="rect">
            <a:avLst/>
          </a:prstGeom>
          <a:noFill/>
          <a:ln>
            <a:noFill/>
          </a:ln>
          <a:effectLst>
            <a:outerShdw blurRad="50800" dist="38100" dir="2700000" algn="tl" rotWithShape="0">
              <a:srgbClr val="000000">
                <a:alpha val="40000"/>
              </a:srgbClr>
            </a:outerShdw>
          </a:effectLst>
        </p:spPr>
      </p:pic>
      <p:pic>
        <p:nvPicPr>
          <p:cNvPr id="714" name="Google Shape;714;p70" descr="Imagen en blanco y negro&#10;&#10;Descripción generada automáticamente con confianza media"/>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453853" y="6344012"/>
            <a:ext cx="457200" cy="457200"/>
          </a:xfrm>
          <a:prstGeom prst="rect">
            <a:avLst/>
          </a:prstGeom>
          <a:noFill/>
          <a:ln>
            <a:noFill/>
          </a:ln>
          <a:effectLst>
            <a:outerShdw blurRad="50800" dist="38100" dir="2700000" algn="tl" rotWithShape="0">
              <a:srgbClr val="000000">
                <a:alpha val="40000"/>
              </a:srgbClr>
            </a:outerShdw>
          </a:effectLst>
        </p:spPr>
      </p:pic>
      <p:pic>
        <p:nvPicPr>
          <p:cNvPr id="715" name="Google Shape;715;p70" descr="Icono&#10;&#10;Descripción generada automáticamente"/>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453853" y="5919860"/>
            <a:ext cx="457200" cy="457200"/>
          </a:xfrm>
          <a:prstGeom prst="rect">
            <a:avLst/>
          </a:prstGeom>
          <a:noFill/>
          <a:ln>
            <a:noFill/>
          </a:ln>
          <a:effectLst>
            <a:outerShdw blurRad="50800" dist="38100" dir="2700000" algn="tl" rotWithShape="0">
              <a:srgbClr val="000000">
                <a:alpha val="40000"/>
              </a:srgbClr>
            </a:outerShdw>
          </a:effectLst>
        </p:spPr>
      </p:pic>
      <p:pic>
        <p:nvPicPr>
          <p:cNvPr id="2" name="Google Shape;712;p70" descr="Icono&#10;&#10;Descripción generada automáticamente">
            <a:extLst>
              <a:ext uri="{FF2B5EF4-FFF2-40B4-BE49-F238E27FC236}">
                <a16:creationId xmlns:a16="http://schemas.microsoft.com/office/drawing/2014/main" id="{9495EE49-2632-008A-A00C-741B8C22D7E1}"/>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0228344" y="3940625"/>
            <a:ext cx="219491" cy="219491"/>
          </a:xfrm>
          <a:prstGeom prst="rect">
            <a:avLst/>
          </a:prstGeom>
          <a:noFill/>
          <a:ln>
            <a:noFill/>
          </a:ln>
          <a:effectLst>
            <a:outerShdw blurRad="50800" dist="38100" dir="2700000" algn="tl" rotWithShape="0">
              <a:srgbClr val="000000">
                <a:alpha val="40000"/>
              </a:srgbClr>
            </a:outerShdw>
          </a:effectLst>
        </p:spPr>
      </p:pic>
      <p:pic>
        <p:nvPicPr>
          <p:cNvPr id="3" name="Google Shape;713;p70" descr="Icono&#10;&#10;Descripción generada automáticamente">
            <a:extLst>
              <a:ext uri="{FF2B5EF4-FFF2-40B4-BE49-F238E27FC236}">
                <a16:creationId xmlns:a16="http://schemas.microsoft.com/office/drawing/2014/main" id="{F90E91B8-A8E8-7DD8-7C4E-C70253FCE96C}"/>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10902258" y="3940625"/>
            <a:ext cx="219491" cy="219491"/>
          </a:xfrm>
          <a:prstGeom prst="rect">
            <a:avLst/>
          </a:prstGeom>
          <a:noFill/>
          <a:ln>
            <a:noFill/>
          </a:ln>
          <a:effectLst>
            <a:outerShdw blurRad="50800" dist="38100" dir="2700000" algn="tl" rotWithShape="0">
              <a:srgbClr val="000000">
                <a:alpha val="40000"/>
              </a:srgbClr>
            </a:outerShdw>
          </a:effectLst>
        </p:spPr>
      </p:pic>
      <p:pic>
        <p:nvPicPr>
          <p:cNvPr id="4" name="Google Shape;714;p70" descr="Imagen en blanco y negro&#10;&#10;Descripción generada automáticamente con confianza media">
            <a:extLst>
              <a:ext uri="{FF2B5EF4-FFF2-40B4-BE49-F238E27FC236}">
                <a16:creationId xmlns:a16="http://schemas.microsoft.com/office/drawing/2014/main" id="{4B99E813-881E-839E-1C21-02026B6EA153}"/>
              </a:ext>
            </a:extLst>
          </p:cNvPr>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682453" y="4141966"/>
            <a:ext cx="219491" cy="219491"/>
          </a:xfrm>
          <a:prstGeom prst="rect">
            <a:avLst/>
          </a:prstGeom>
          <a:noFill/>
          <a:ln>
            <a:noFill/>
          </a:ln>
          <a:effectLst>
            <a:outerShdw blurRad="50800" dist="38100" dir="2700000" algn="tl" rotWithShape="0">
              <a:srgbClr val="000000">
                <a:alpha val="40000"/>
              </a:srgbClr>
            </a:outerShdw>
          </a:effectLst>
        </p:spPr>
      </p:pic>
      <p:pic>
        <p:nvPicPr>
          <p:cNvPr id="5" name="Google Shape;715;p70" descr="Icono&#10;&#10;Descripción generada automáticamente">
            <a:extLst>
              <a:ext uri="{FF2B5EF4-FFF2-40B4-BE49-F238E27FC236}">
                <a16:creationId xmlns:a16="http://schemas.microsoft.com/office/drawing/2014/main" id="{B805C703-7433-A871-5815-A4E8579D53B8}"/>
              </a:ext>
            </a:extLst>
          </p:cNvPr>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11542181" y="3940963"/>
            <a:ext cx="219491" cy="219491"/>
          </a:xfrm>
          <a:prstGeom prst="rect">
            <a:avLst/>
          </a:prstGeom>
          <a:noFill/>
          <a:ln>
            <a:noFill/>
          </a:ln>
          <a:effectLst>
            <a:outerShdw blurRad="50800" dist="38100" dir="2700000" algn="tl" rotWithShape="0">
              <a:srgbClr val="000000">
                <a:alpha val="40000"/>
              </a:srgbClr>
            </a:outerShdw>
          </a:effectLst>
        </p:spPr>
      </p:pic>
      <p:sp>
        <p:nvSpPr>
          <p:cNvPr id="6" name="TextBox 16">
            <a:extLst>
              <a:ext uri="{FF2B5EF4-FFF2-40B4-BE49-F238E27FC236}">
                <a16:creationId xmlns:a16="http://schemas.microsoft.com/office/drawing/2014/main" id="{00D059F2-BC0E-1D44-1AF7-DD12D0EAE37E}"/>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SEGURIDAD Y PREVENCIÓN</a:t>
            </a:r>
          </a:p>
        </p:txBody>
      </p:sp>
      <p:sp>
        <p:nvSpPr>
          <p:cNvPr id="7" name="Google Shape;129;p36">
            <a:extLst>
              <a:ext uri="{FF2B5EF4-FFF2-40B4-BE49-F238E27FC236}">
                <a16:creationId xmlns:a16="http://schemas.microsoft.com/office/drawing/2014/main" id="{86842BB9-B2B8-E8A6-EC91-5BE8E6A5F854}"/>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Google Shape;721;p71"/>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723" name="Google Shape;723;p71"/>
          <p:cNvGraphicFramePr/>
          <p:nvPr>
            <p:extLst>
              <p:ext uri="{D42A27DB-BD31-4B8C-83A1-F6EECF244321}">
                <p14:modId xmlns:p14="http://schemas.microsoft.com/office/powerpoint/2010/main" val="3283873226"/>
              </p:ext>
            </p:extLst>
          </p:nvPr>
        </p:nvGraphicFramePr>
        <p:xfrm>
          <a:off x="479425" y="1838927"/>
          <a:ext cx="11162625" cy="4799375"/>
        </p:xfrm>
        <a:graphic>
          <a:graphicData uri="http://schemas.openxmlformats.org/drawingml/2006/table">
            <a:tbl>
              <a:tblPr firstRow="1" bandRow="1">
                <a:noFill/>
              </a:tblPr>
              <a:tblGrid>
                <a:gridCol w="1512000">
                  <a:extLst>
                    <a:ext uri="{9D8B030D-6E8A-4147-A177-3AD203B41FA5}">
                      <a16:colId xmlns:a16="http://schemas.microsoft.com/office/drawing/2014/main" val="20000"/>
                    </a:ext>
                  </a:extLst>
                </a:gridCol>
                <a:gridCol w="9650625">
                  <a:extLst>
                    <a:ext uri="{9D8B030D-6E8A-4147-A177-3AD203B41FA5}">
                      <a16:colId xmlns:a16="http://schemas.microsoft.com/office/drawing/2014/main" val="20001"/>
                    </a:ext>
                  </a:extLst>
                </a:gridCol>
              </a:tblGrid>
              <a:tr h="370850">
                <a:tc gridSpan="2">
                  <a:txBody>
                    <a:bodyPr/>
                    <a:lstStyle/>
                    <a:p>
                      <a:pPr marL="0" marR="0" lvl="0" indent="0" algn="l" rtl="0">
                        <a:lnSpc>
                          <a:spcPct val="100000"/>
                        </a:lnSpc>
                        <a:spcBef>
                          <a:spcPts val="0"/>
                        </a:spcBef>
                        <a:spcAft>
                          <a:spcPts val="0"/>
                        </a:spcAft>
                        <a:buNone/>
                      </a:pPr>
                      <a:r>
                        <a:rPr lang="es-ES" sz="2000" b="1" u="none" strike="noStrike" cap="none">
                          <a:solidFill>
                            <a:srgbClr val="0B3C61"/>
                          </a:solidFill>
                          <a:latin typeface="Montserrat"/>
                          <a:ea typeface="Montserrat"/>
                          <a:cs typeface="Montserrat"/>
                          <a:sym typeface="Montserrat"/>
                        </a:rPr>
                        <a:t>Área de la estación y de las pistas</a:t>
                      </a:r>
                      <a:endParaRPr sz="12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0"/>
                  </a:ext>
                </a:extLst>
              </a:tr>
              <a:tr h="1195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s-ES" sz="1200" b="0" i="0" u="none" strike="noStrike" cap="none" dirty="0">
                          <a:solidFill>
                            <a:srgbClr val="000000"/>
                          </a:solidFill>
                          <a:latin typeface="Montserrat"/>
                          <a:ea typeface="Montserrat"/>
                          <a:cs typeface="Montserrat"/>
                          <a:sym typeface="Montserrat"/>
                        </a:rPr>
                        <a:t>Vienen delimitadas por los palos o banderas que delimitan las pistas a la izquierda y a la derecha del esquiador/a. </a:t>
                      </a:r>
                      <a:endParaRPr sz="1200" dirty="0"/>
                    </a:p>
                    <a:p>
                      <a:pPr marL="0" marR="0" lvl="0" indent="0" algn="l" rtl="0">
                        <a:lnSpc>
                          <a:spcPct val="100000"/>
                        </a:lnSpc>
                        <a:spcBef>
                          <a:spcPts val="1200"/>
                        </a:spcBef>
                        <a:spcAft>
                          <a:spcPts val="0"/>
                        </a:spcAft>
                        <a:buNone/>
                      </a:pPr>
                      <a:r>
                        <a:rPr lang="es-ES" sz="1200" b="0" i="0" u="none" strike="noStrike" cap="none" dirty="0">
                          <a:solidFill>
                            <a:srgbClr val="000000"/>
                          </a:solidFill>
                          <a:latin typeface="Montserrat"/>
                          <a:ea typeface="Montserrat"/>
                          <a:cs typeface="Montserrat"/>
                          <a:sym typeface="Montserrat"/>
                        </a:rPr>
                        <a:t>Nunca se debe salir de esa área delimitada porque ya es una zona virgen, libre, no controlada por la estación. </a:t>
                      </a:r>
                      <a:endParaRPr sz="1200"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r h="254000">
                <a:tc gridSpan="2">
                  <a:txBody>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rgbClr val="0B3C61"/>
                          </a:solidFill>
                          <a:latin typeface="Montserrat"/>
                          <a:ea typeface="Montserrat"/>
                          <a:cs typeface="Montserrat"/>
                          <a:sym typeface="Montserrat"/>
                        </a:rPr>
                        <a:t>Esquiar acompañado/a</a:t>
                      </a:r>
                      <a:endParaRPr sz="1200" b="1" i="0" u="none" strike="noStrike" cap="none">
                        <a:solidFill>
                          <a:srgbClr val="FFFFFF"/>
                        </a:solidFill>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2"/>
                  </a:ext>
                </a:extLst>
              </a:tr>
              <a:tr h="12140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s-ES" sz="1200" b="0" i="0" u="none" strike="noStrike" cap="none" dirty="0">
                          <a:solidFill>
                            <a:srgbClr val="000000"/>
                          </a:solidFill>
                          <a:latin typeface="Montserrat"/>
                          <a:ea typeface="Montserrat"/>
                          <a:cs typeface="Montserrat"/>
                          <a:sym typeface="Montserrat"/>
                        </a:rPr>
                        <a:t>Nunca se debe esquiar solo/a.</a:t>
                      </a: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3"/>
                  </a:ext>
                </a:extLst>
              </a:tr>
              <a:tr h="408375">
                <a:tc gridSpan="2">
                  <a:txBody>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rgbClr val="0B3C61"/>
                          </a:solidFill>
                          <a:latin typeface="Montserrat"/>
                          <a:ea typeface="Montserrat"/>
                          <a:cs typeface="Montserrat"/>
                          <a:sym typeface="Montserrat"/>
                        </a:rPr>
                        <a:t>Esquiar por pistas conocidas</a:t>
                      </a:r>
                      <a:endParaRPr sz="1200" b="1" i="0" u="none" strike="noStrike" cap="none">
                        <a:solidFill>
                          <a:srgbClr val="FFFFFF"/>
                        </a:solidFill>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4"/>
                  </a:ext>
                </a:extLst>
              </a:tr>
              <a:tr h="1214025">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s-ES" sz="1200" b="0" i="0" u="none" strike="noStrike" cap="none" dirty="0">
                          <a:solidFill>
                            <a:srgbClr val="000000"/>
                          </a:solidFill>
                          <a:latin typeface="Montserrat"/>
                          <a:ea typeface="Montserrat"/>
                          <a:cs typeface="Montserrat"/>
                          <a:sym typeface="Montserrat"/>
                        </a:rPr>
                        <a:t>Nunca se debe esquiar por pistas que no hayan esquiado antes con los profesores/as de esquí.</a:t>
                      </a:r>
                      <a:endParaRPr sz="1200"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pic>
        <p:nvPicPr>
          <p:cNvPr id="725" name="Google Shape;725;p71" descr="Imagen en blanco y negro&#10;&#10;Descripción generada automáticamente con confianza media"/>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117760" y="1092530"/>
            <a:ext cx="763535" cy="763535"/>
          </a:xfrm>
          <a:prstGeom prst="rect">
            <a:avLst/>
          </a:prstGeom>
          <a:noFill/>
          <a:ln>
            <a:noFill/>
          </a:ln>
          <a:effectLst>
            <a:outerShdw blurRad="50800" dist="38100" dir="2700000" algn="tl" rotWithShape="0">
              <a:srgbClr val="000000">
                <a:alpha val="40000"/>
              </a:srgbClr>
            </a:outerShdw>
          </a:effectLst>
        </p:spPr>
      </p:pic>
      <p:pic>
        <p:nvPicPr>
          <p:cNvPr id="728" name="Google Shape;728;p71" descr="Personas en una montaña nevada&#10;&#10;Descripción generada automáticamente"/>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49955" y="2272781"/>
            <a:ext cx="1349375" cy="899795"/>
          </a:xfrm>
          <a:prstGeom prst="rect">
            <a:avLst/>
          </a:prstGeom>
          <a:noFill/>
          <a:ln>
            <a:noFill/>
          </a:ln>
          <a:effectLst>
            <a:outerShdw blurRad="50800" dist="38100" dir="2700000" algn="tl" rotWithShape="0">
              <a:srgbClr val="000000">
                <a:alpha val="40000"/>
              </a:srgbClr>
            </a:outerShdw>
          </a:effectLst>
        </p:spPr>
      </p:pic>
      <p:pic>
        <p:nvPicPr>
          <p:cNvPr id="729" name="Google Shape;729;p71" descr="Un hombre esquiando en la nieve&#10;&#10;Descripción generada automáticamente"/>
          <p:cNvPicPr preferRelativeResize="0"/>
          <p:nvPr/>
        </p:nvPicPr>
        <p:blipFill rotWithShape="1">
          <a:blip r:embed="rId5" cstate="print">
            <a:alphaModFix/>
            <a:extLst>
              <a:ext uri="{28A0092B-C50C-407E-A947-70E740481C1C}">
                <a14:useLocalDpi xmlns:a14="http://schemas.microsoft.com/office/drawing/2010/main"/>
              </a:ext>
            </a:extLst>
          </a:blip>
          <a:srcRect l="-1384" r="-1383"/>
          <a:stretch/>
        </p:blipFill>
        <p:spPr>
          <a:xfrm>
            <a:off x="549955" y="3851335"/>
            <a:ext cx="1349375" cy="895350"/>
          </a:xfrm>
          <a:prstGeom prst="rect">
            <a:avLst/>
          </a:prstGeom>
          <a:noFill/>
          <a:ln>
            <a:noFill/>
          </a:ln>
          <a:effectLst>
            <a:outerShdw blurRad="50800" dist="38100" dir="2700000" algn="tl" rotWithShape="0">
              <a:srgbClr val="000000">
                <a:alpha val="40000"/>
              </a:srgbClr>
            </a:outerShdw>
          </a:effectLst>
        </p:spPr>
      </p:pic>
      <p:pic>
        <p:nvPicPr>
          <p:cNvPr id="730" name="Google Shape;730;p71" descr="Un grupo de personas esquiando en la nieve&#10;&#10;Descripción generada automáticament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49954" y="5468150"/>
            <a:ext cx="1349375" cy="1235075"/>
          </a:xfrm>
          <a:prstGeom prst="rect">
            <a:avLst/>
          </a:prstGeom>
          <a:noFill/>
          <a:ln>
            <a:noFill/>
          </a:ln>
          <a:effectLst>
            <a:outerShdw blurRad="50800" dist="38100" dir="2700000" algn="tl" rotWithShape="0">
              <a:srgbClr val="000000">
                <a:alpha val="40000"/>
              </a:srgbClr>
            </a:outerShdw>
          </a:effectLst>
        </p:spPr>
      </p:pic>
      <p:pic>
        <p:nvPicPr>
          <p:cNvPr id="2" name="Google Shape;706;p70" descr="Icono&#10;&#10;Descripción generada automáticamente">
            <a:extLst>
              <a:ext uri="{FF2B5EF4-FFF2-40B4-BE49-F238E27FC236}">
                <a16:creationId xmlns:a16="http://schemas.microsoft.com/office/drawing/2014/main" id="{F8CCF030-F11D-746C-FD16-DDB74B9A4FDF}"/>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1000540" y="327609"/>
            <a:ext cx="763535" cy="763535"/>
          </a:xfrm>
          <a:prstGeom prst="rect">
            <a:avLst/>
          </a:prstGeom>
          <a:noFill/>
          <a:ln>
            <a:noFill/>
          </a:ln>
          <a:effectLst>
            <a:outerShdw blurRad="50800" dist="38100" dir="2700000" algn="tl" rotWithShape="0">
              <a:srgbClr val="000000">
                <a:alpha val="40000"/>
              </a:srgbClr>
            </a:outerShdw>
          </a:effectLst>
        </p:spPr>
      </p:pic>
      <p:pic>
        <p:nvPicPr>
          <p:cNvPr id="3" name="Google Shape;707;p70" descr="Imagen en blanco y negro&#10;&#10;Descripción generada automáticamente con confianza media">
            <a:extLst>
              <a:ext uri="{FF2B5EF4-FFF2-40B4-BE49-F238E27FC236}">
                <a16:creationId xmlns:a16="http://schemas.microsoft.com/office/drawing/2014/main" id="{84DAAC57-5DB6-D208-1CB3-DD18CD39C7D2}"/>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117760" y="1092530"/>
            <a:ext cx="763535" cy="763535"/>
          </a:xfrm>
          <a:prstGeom prst="rect">
            <a:avLst/>
          </a:prstGeom>
          <a:noFill/>
          <a:ln>
            <a:noFill/>
          </a:ln>
          <a:effectLst>
            <a:outerShdw blurRad="50800" dist="38100" dir="2700000" algn="tl" rotWithShape="0">
              <a:srgbClr val="000000">
                <a:alpha val="40000"/>
              </a:srgbClr>
            </a:outerShdw>
          </a:effectLst>
        </p:spPr>
      </p:pic>
      <p:pic>
        <p:nvPicPr>
          <p:cNvPr id="4" name="Google Shape;708;p70" descr="Icono&#10;&#10;Descripción generada automáticamente">
            <a:extLst>
              <a:ext uri="{FF2B5EF4-FFF2-40B4-BE49-F238E27FC236}">
                <a16:creationId xmlns:a16="http://schemas.microsoft.com/office/drawing/2014/main" id="{E4FDA399-AD5B-9CB9-94C0-4DC92A9278A5}"/>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0447835" y="858674"/>
            <a:ext cx="763535" cy="763535"/>
          </a:xfrm>
          <a:prstGeom prst="rect">
            <a:avLst/>
          </a:prstGeom>
          <a:noFill/>
          <a:ln>
            <a:noFill/>
          </a:ln>
          <a:effectLst>
            <a:outerShdw blurRad="50800" dist="38100" dir="2700000" algn="tl" rotWithShape="0">
              <a:srgbClr val="000000">
                <a:alpha val="40000"/>
              </a:srgbClr>
            </a:outerShdw>
          </a:effectLst>
        </p:spPr>
      </p:pic>
      <p:pic>
        <p:nvPicPr>
          <p:cNvPr id="5" name="Google Shape;709;p70" descr="Icono&#10;&#10;Descripción generada automáticamente">
            <a:extLst>
              <a:ext uri="{FF2B5EF4-FFF2-40B4-BE49-F238E27FC236}">
                <a16:creationId xmlns:a16="http://schemas.microsoft.com/office/drawing/2014/main" id="{12ADBC53-3735-3666-C8BA-5797A818BE2F}"/>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0132494" y="184542"/>
            <a:ext cx="763535" cy="763535"/>
          </a:xfrm>
          <a:prstGeom prst="rect">
            <a:avLst/>
          </a:prstGeom>
          <a:noFill/>
          <a:ln>
            <a:noFill/>
          </a:ln>
          <a:effectLst>
            <a:outerShdw blurRad="50800" dist="38100" dir="2700000" algn="tl" rotWithShape="0">
              <a:srgbClr val="000000">
                <a:alpha val="40000"/>
              </a:srgbClr>
            </a:outerShdw>
          </a:effectLst>
        </p:spPr>
      </p:pic>
      <p:sp>
        <p:nvSpPr>
          <p:cNvPr id="6" name="TextBox 16">
            <a:extLst>
              <a:ext uri="{FF2B5EF4-FFF2-40B4-BE49-F238E27FC236}">
                <a16:creationId xmlns:a16="http://schemas.microsoft.com/office/drawing/2014/main" id="{F4407D30-F495-86A4-66B9-015BF9DFCC6C}"/>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SEGURIDAD Y PREVENCIÓN</a:t>
            </a:r>
          </a:p>
        </p:txBody>
      </p:sp>
      <p:sp>
        <p:nvSpPr>
          <p:cNvPr id="7" name="Google Shape;129;p36">
            <a:extLst>
              <a:ext uri="{FF2B5EF4-FFF2-40B4-BE49-F238E27FC236}">
                <a16:creationId xmlns:a16="http://schemas.microsoft.com/office/drawing/2014/main" id="{E484B2BE-A93D-382B-D5B1-91E7C699D9CE}"/>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6" name="Google Shape;736;p72"/>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738" name="Google Shape;738;p72"/>
          <p:cNvGraphicFramePr/>
          <p:nvPr>
            <p:extLst>
              <p:ext uri="{D42A27DB-BD31-4B8C-83A1-F6EECF244321}">
                <p14:modId xmlns:p14="http://schemas.microsoft.com/office/powerpoint/2010/main" val="2269325235"/>
              </p:ext>
            </p:extLst>
          </p:nvPr>
        </p:nvGraphicFramePr>
        <p:xfrm>
          <a:off x="479425" y="1838927"/>
          <a:ext cx="11162600" cy="4958082"/>
        </p:xfrm>
        <a:graphic>
          <a:graphicData uri="http://schemas.openxmlformats.org/drawingml/2006/table">
            <a:tbl>
              <a:tblPr firstRow="1" bandRow="1">
                <a:noFill/>
              </a:tblPr>
              <a:tblGrid>
                <a:gridCol w="1512000">
                  <a:extLst>
                    <a:ext uri="{9D8B030D-6E8A-4147-A177-3AD203B41FA5}">
                      <a16:colId xmlns:a16="http://schemas.microsoft.com/office/drawing/2014/main" val="20000"/>
                    </a:ext>
                  </a:extLst>
                </a:gridCol>
                <a:gridCol w="423300">
                  <a:extLst>
                    <a:ext uri="{9D8B030D-6E8A-4147-A177-3AD203B41FA5}">
                      <a16:colId xmlns:a16="http://schemas.microsoft.com/office/drawing/2014/main" val="20001"/>
                    </a:ext>
                  </a:extLst>
                </a:gridCol>
                <a:gridCol w="852250">
                  <a:extLst>
                    <a:ext uri="{9D8B030D-6E8A-4147-A177-3AD203B41FA5}">
                      <a16:colId xmlns:a16="http://schemas.microsoft.com/office/drawing/2014/main" val="20002"/>
                    </a:ext>
                  </a:extLst>
                </a:gridCol>
                <a:gridCol w="8375050">
                  <a:extLst>
                    <a:ext uri="{9D8B030D-6E8A-4147-A177-3AD203B41FA5}">
                      <a16:colId xmlns:a16="http://schemas.microsoft.com/office/drawing/2014/main" val="20003"/>
                    </a:ext>
                  </a:extLst>
                </a:gridCol>
              </a:tblGrid>
              <a:tr h="366439">
                <a:tc gridSpan="4">
                  <a:txBody>
                    <a:bodyPr/>
                    <a:lstStyle/>
                    <a:p>
                      <a:pPr marL="0" marR="0" lvl="0" indent="0" algn="l" rtl="0">
                        <a:lnSpc>
                          <a:spcPct val="100000"/>
                        </a:lnSpc>
                        <a:spcBef>
                          <a:spcPts val="0"/>
                        </a:spcBef>
                        <a:spcAft>
                          <a:spcPts val="0"/>
                        </a:spcAft>
                        <a:buClr>
                          <a:srgbClr val="000000"/>
                        </a:buClr>
                        <a:buSzPts val="2000"/>
                        <a:buFont typeface="Arial"/>
                        <a:buNone/>
                      </a:pPr>
                      <a:r>
                        <a:rPr lang="es-ES" sz="2000" b="1" u="none" strike="noStrike" cap="none" dirty="0">
                          <a:solidFill>
                            <a:srgbClr val="0B3C61"/>
                          </a:solidFill>
                          <a:latin typeface="Montserrat"/>
                          <a:ea typeface="Montserrat"/>
                          <a:cs typeface="Montserrat"/>
                          <a:sym typeface="Montserrat"/>
                        </a:rPr>
                        <a:t>Normas para esquiar, velocidad, preferencias y distancias</a:t>
                      </a:r>
                      <a:endParaRPr sz="1200" u="none" strike="noStrike" cap="none" dirty="0">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807056">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gridSpan="3">
                  <a:txBody>
                    <a:bodyPr/>
                    <a:lstStyle/>
                    <a:p>
                      <a:pPr marL="0" marR="0" lvl="0" indent="0" algn="just" rtl="0">
                        <a:lnSpc>
                          <a:spcPct val="100000"/>
                        </a:lnSpc>
                        <a:spcBef>
                          <a:spcPts val="0"/>
                        </a:spcBef>
                        <a:spcAft>
                          <a:spcPts val="0"/>
                        </a:spcAft>
                        <a:buNone/>
                      </a:pPr>
                      <a:r>
                        <a:rPr lang="es-ES" sz="1200" b="0" i="0" u="none" strike="noStrike" cap="none" dirty="0">
                          <a:solidFill>
                            <a:schemeClr val="dk1"/>
                          </a:solidFill>
                          <a:latin typeface="Montserrat"/>
                          <a:ea typeface="Montserrat"/>
                          <a:cs typeface="Montserrat"/>
                          <a:sym typeface="Montserrat"/>
                        </a:rPr>
                        <a:t>A la hora de esquiar hay que cumplir unas normas porque son obligatorias y por seguridad. </a:t>
                      </a:r>
                      <a:endParaRPr sz="1200" dirty="0"/>
                    </a:p>
                    <a:p>
                      <a:pPr marL="0" marR="0" lvl="0" indent="0" algn="just" rtl="0">
                        <a:lnSpc>
                          <a:spcPct val="100000"/>
                        </a:lnSpc>
                        <a:spcBef>
                          <a:spcPts val="1200"/>
                        </a:spcBef>
                        <a:spcAft>
                          <a:spcPts val="0"/>
                        </a:spcAft>
                        <a:buNone/>
                      </a:pPr>
                      <a:r>
                        <a:rPr lang="es-ES" sz="1200" b="1" i="0" u="none" strike="noStrike" cap="none" dirty="0">
                          <a:solidFill>
                            <a:schemeClr val="dk1"/>
                          </a:solidFill>
                          <a:latin typeface="Montserrat SemiBold"/>
                          <a:ea typeface="Montserrat SemiBold"/>
                          <a:cs typeface="Montserrat SemiBold"/>
                          <a:sym typeface="Montserrat SemiBold"/>
                        </a:rPr>
                        <a:t>La velocidad </a:t>
                      </a:r>
                      <a:r>
                        <a:rPr lang="es-ES" sz="1200" b="0" i="0" u="none" strike="noStrike" cap="none" dirty="0">
                          <a:solidFill>
                            <a:schemeClr val="dk1"/>
                          </a:solidFill>
                          <a:latin typeface="Montserrat"/>
                          <a:ea typeface="Montserrat"/>
                          <a:cs typeface="Montserrat"/>
                          <a:sym typeface="Montserrat"/>
                        </a:rPr>
                        <a:t>es muy importante, hay que esquiar despacio y más en pistas verdes y azules donde hay esquiadores/as principiantes, además no se trata de esquiar una pista rápido sino bajarla bien. </a:t>
                      </a:r>
                      <a:endParaRPr sz="1200" dirty="0"/>
                    </a:p>
                    <a:p>
                      <a:pPr marL="0" marR="0" lvl="0" indent="0" algn="just" rtl="0">
                        <a:lnSpc>
                          <a:spcPct val="100000"/>
                        </a:lnSpc>
                        <a:spcBef>
                          <a:spcPts val="1200"/>
                        </a:spcBef>
                        <a:spcAft>
                          <a:spcPts val="0"/>
                        </a:spcAft>
                        <a:buNone/>
                      </a:pPr>
                      <a:r>
                        <a:rPr lang="es-ES" sz="1200" b="0" i="0" u="none" strike="noStrike" cap="none" dirty="0">
                          <a:solidFill>
                            <a:schemeClr val="dk1"/>
                          </a:solidFill>
                          <a:latin typeface="Montserrat"/>
                          <a:ea typeface="Montserrat"/>
                          <a:cs typeface="Montserrat"/>
                          <a:sym typeface="Montserrat"/>
                        </a:rPr>
                        <a:t>Muy importante también tener en cuenta que siempre tiene </a:t>
                      </a:r>
                      <a:r>
                        <a:rPr lang="es-ES" sz="1200" b="0" i="0" u="none" strike="noStrike" cap="none" dirty="0">
                          <a:solidFill>
                            <a:schemeClr val="dk1"/>
                          </a:solidFill>
                          <a:latin typeface="Montserrat SemiBold"/>
                          <a:ea typeface="Montserrat SemiBold"/>
                          <a:cs typeface="Montserrat SemiBold"/>
                          <a:sym typeface="Montserrat SemiBold"/>
                        </a:rPr>
                        <a:t>preferencia</a:t>
                      </a:r>
                      <a:r>
                        <a:rPr lang="es-ES" sz="1200" b="0" i="0" u="none" strike="noStrike" cap="none" dirty="0">
                          <a:solidFill>
                            <a:schemeClr val="dk1"/>
                          </a:solidFill>
                          <a:latin typeface="Montserrat"/>
                          <a:ea typeface="Montserrat"/>
                          <a:cs typeface="Montserrat"/>
                          <a:sym typeface="Montserrat"/>
                        </a:rPr>
                        <a:t> la persona que va delante nuestro; hay que intentar esquiar siempre </a:t>
                      </a:r>
                      <a:r>
                        <a:rPr lang="es-ES" sz="1200" b="1" i="0" u="none" strike="noStrike" cap="none" dirty="0">
                          <a:solidFill>
                            <a:schemeClr val="dk1"/>
                          </a:solidFill>
                          <a:latin typeface="Montserrat SemiBold"/>
                          <a:ea typeface="Montserrat SemiBold"/>
                          <a:cs typeface="Montserrat SemiBold"/>
                          <a:sym typeface="Montserrat SemiBold"/>
                        </a:rPr>
                        <a:t>mirando hacia delante </a:t>
                      </a:r>
                      <a:r>
                        <a:rPr lang="es-ES" sz="1200" b="0" i="0" u="none" strike="noStrike" cap="none" dirty="0">
                          <a:solidFill>
                            <a:schemeClr val="dk1"/>
                          </a:solidFill>
                          <a:latin typeface="Montserrat"/>
                          <a:ea typeface="Montserrat"/>
                          <a:cs typeface="Montserrat"/>
                          <a:sym typeface="Montserrat"/>
                        </a:rPr>
                        <a:t>(no con la cabeza baja), y a la hora de girar, intentar mirar antes a izquierda y a derecha. </a:t>
                      </a:r>
                      <a:endParaRPr sz="1200" dirty="0"/>
                    </a:p>
                    <a:p>
                      <a:pPr marL="0" marR="0" lvl="0" indent="0" algn="just" rtl="0">
                        <a:lnSpc>
                          <a:spcPct val="100000"/>
                        </a:lnSpc>
                        <a:spcBef>
                          <a:spcPts val="1200"/>
                        </a:spcBef>
                        <a:spcAft>
                          <a:spcPts val="0"/>
                        </a:spcAft>
                        <a:buNone/>
                      </a:pPr>
                      <a:r>
                        <a:rPr lang="es-ES" sz="1200" b="0" i="0" u="none" strike="noStrike" cap="none" dirty="0">
                          <a:solidFill>
                            <a:schemeClr val="dk1"/>
                          </a:solidFill>
                          <a:latin typeface="Montserrat"/>
                          <a:ea typeface="Montserrat"/>
                          <a:cs typeface="Montserrat"/>
                          <a:sym typeface="Montserrat"/>
                        </a:rPr>
                        <a:t>Hay que intentar </a:t>
                      </a:r>
                      <a:r>
                        <a:rPr lang="es-ES" sz="1200" b="1" i="0" u="none" strike="noStrike" cap="none" dirty="0">
                          <a:solidFill>
                            <a:schemeClr val="dk1"/>
                          </a:solidFill>
                          <a:latin typeface="Montserrat SemiBold"/>
                          <a:ea typeface="Montserrat SemiBold"/>
                          <a:cs typeface="Montserrat SemiBold"/>
                          <a:sym typeface="Montserrat SemiBold"/>
                        </a:rPr>
                        <a:t>mantener la distancia </a:t>
                      </a:r>
                      <a:r>
                        <a:rPr lang="es-ES" sz="1200" b="0" i="0" u="none" strike="noStrike" cap="none" dirty="0">
                          <a:solidFill>
                            <a:schemeClr val="dk1"/>
                          </a:solidFill>
                          <a:latin typeface="Montserrat"/>
                          <a:ea typeface="Montserrat"/>
                          <a:cs typeface="Montserrat"/>
                          <a:sym typeface="Montserrat"/>
                        </a:rPr>
                        <a:t>con las otras personas para facilitar nuestro esquí y el de éstas.</a:t>
                      </a:r>
                      <a:r>
                        <a:rPr lang="es-ES" sz="1200" u="none" strike="noStrike" cap="none" dirty="0">
                          <a:latin typeface="Montserrat"/>
                          <a:ea typeface="Montserrat"/>
                          <a:cs typeface="Montserrat"/>
                          <a:sym typeface="Montserrat"/>
                        </a:rPr>
                        <a:t> </a:t>
                      </a: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255235">
                <a:tc gridSpan="4">
                  <a:txBody>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B3C61"/>
                          </a:solidFill>
                          <a:latin typeface="Montserrat"/>
                          <a:ea typeface="Montserrat"/>
                          <a:cs typeface="Montserrat"/>
                          <a:sym typeface="Montserrat"/>
                        </a:rPr>
                        <a:t>Remontes</a:t>
                      </a:r>
                      <a:endParaRPr sz="1200" b="1" i="0" u="none" strike="noStrike" cap="none" dirty="0">
                        <a:solidFill>
                          <a:srgbClr val="FFFFFF"/>
                        </a:solidFill>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2"/>
                  </a:ext>
                </a:extLst>
              </a:tr>
              <a:tr h="451771">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gridSpan="3">
                  <a:txBody>
                    <a:bodyPr/>
                    <a:lstStyle/>
                    <a:p>
                      <a:pPr marL="0" marR="0" lvl="0" indent="0" algn="just" rtl="0">
                        <a:lnSpc>
                          <a:spcPct val="100000"/>
                        </a:lnSpc>
                        <a:spcBef>
                          <a:spcPts val="0"/>
                        </a:spcBef>
                        <a:spcAft>
                          <a:spcPts val="0"/>
                        </a:spcAft>
                        <a:buNone/>
                      </a:pPr>
                      <a:r>
                        <a:rPr lang="es-ES" sz="1200" b="0" i="0" u="none" strike="noStrike" cap="none" dirty="0">
                          <a:solidFill>
                            <a:schemeClr val="dk1"/>
                          </a:solidFill>
                          <a:latin typeface="Montserrat"/>
                          <a:ea typeface="Montserrat"/>
                          <a:cs typeface="Montserrat"/>
                          <a:sym typeface="Montserrat"/>
                        </a:rPr>
                        <a:t>Son las distintas instalaciones de las que nos ayudamos para subir las pistas. Las más habituales son las </a:t>
                      </a:r>
                      <a:r>
                        <a:rPr lang="es-ES" sz="1200" b="1" i="0" u="none" strike="noStrike" cap="none" dirty="0" err="1">
                          <a:solidFill>
                            <a:schemeClr val="dk1"/>
                          </a:solidFill>
                          <a:latin typeface="Montserrat SemiBold"/>
                          <a:ea typeface="Montserrat SemiBold"/>
                          <a:cs typeface="Montserrat SemiBold"/>
                          <a:sym typeface="Montserrat SemiBold"/>
                        </a:rPr>
                        <a:t>telecuerdas</a:t>
                      </a:r>
                      <a:r>
                        <a:rPr lang="es-ES" sz="1200" b="1" i="0" u="none" strike="noStrike" cap="none" dirty="0">
                          <a:solidFill>
                            <a:schemeClr val="dk1"/>
                          </a:solidFill>
                          <a:latin typeface="Montserrat SemiBold"/>
                          <a:ea typeface="Montserrat SemiBold"/>
                          <a:cs typeface="Montserrat SemiBold"/>
                          <a:sym typeface="Montserrat SemiBold"/>
                        </a:rPr>
                        <a:t>, los </a:t>
                      </a:r>
                      <a:r>
                        <a:rPr lang="es-ES" sz="1200" b="1" i="0" u="none" strike="noStrike" cap="none" dirty="0" err="1">
                          <a:solidFill>
                            <a:schemeClr val="dk1"/>
                          </a:solidFill>
                          <a:latin typeface="Montserrat SemiBold"/>
                          <a:ea typeface="Montserrat SemiBold"/>
                          <a:cs typeface="Montserrat SemiBold"/>
                          <a:sym typeface="Montserrat SemiBold"/>
                        </a:rPr>
                        <a:t>telesquís</a:t>
                      </a:r>
                      <a:r>
                        <a:rPr lang="es-ES" sz="1200" b="1" i="0" u="none" strike="noStrike" cap="none" dirty="0">
                          <a:solidFill>
                            <a:schemeClr val="dk1"/>
                          </a:solidFill>
                          <a:latin typeface="Montserrat SemiBold"/>
                          <a:ea typeface="Montserrat SemiBold"/>
                          <a:cs typeface="Montserrat SemiBold"/>
                          <a:sym typeface="Montserrat SemiBold"/>
                        </a:rPr>
                        <a:t>/perchas y los telesillas. </a:t>
                      </a:r>
                      <a:endParaRPr sz="1200" b="1" i="0" u="none" strike="noStrike" cap="none" dirty="0">
                        <a:solidFill>
                          <a:srgbClr val="000000"/>
                        </a:solidFill>
                        <a:latin typeface="Montserrat SemiBold"/>
                        <a:ea typeface="Montserrat SemiBold"/>
                        <a:cs typeface="Montserrat SemiBold"/>
                        <a:sym typeface="Montserrat SemiBold"/>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3"/>
                  </a:ext>
                </a:extLst>
              </a:tr>
              <a:tr h="993885">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7938" marR="0" lvl="0" indent="0" algn="just" rtl="0">
                        <a:lnSpc>
                          <a:spcPct val="100000"/>
                        </a:lnSpc>
                        <a:spcBef>
                          <a:spcPts val="0"/>
                        </a:spcBef>
                        <a:spcAft>
                          <a:spcPts val="0"/>
                        </a:spcAft>
                        <a:buClr>
                          <a:srgbClr val="000000"/>
                        </a:buClr>
                        <a:buSzPts val="1050"/>
                        <a:buFont typeface="Arial"/>
                        <a:buNone/>
                      </a:pPr>
                      <a:r>
                        <a:rPr lang="es-ES" sz="1200" b="1" u="none" strike="noStrike" cap="none" dirty="0" err="1">
                          <a:solidFill>
                            <a:srgbClr val="0B3C61"/>
                          </a:solidFill>
                          <a:latin typeface="Montserrat SemiBold"/>
                          <a:ea typeface="Montserrat SemiBold"/>
                          <a:cs typeface="Montserrat SemiBold"/>
                          <a:sym typeface="Montserrat SemiBold"/>
                        </a:rPr>
                        <a:t>Telecuerdas</a:t>
                      </a:r>
                      <a:r>
                        <a:rPr lang="es-ES" sz="1200" b="1" u="none" strike="noStrike" cap="none" dirty="0">
                          <a:solidFill>
                            <a:srgbClr val="0B3C61"/>
                          </a:solidFill>
                          <a:latin typeface="Montserrat SemiBold"/>
                          <a:ea typeface="Montserrat SemiBold"/>
                          <a:cs typeface="Montserrat SemiBold"/>
                          <a:sym typeface="Montserrat SemiBold"/>
                        </a:rPr>
                        <a:t> y </a:t>
                      </a:r>
                      <a:r>
                        <a:rPr lang="es-ES" sz="1200" b="1" u="none" strike="noStrike" cap="none" dirty="0" err="1">
                          <a:solidFill>
                            <a:srgbClr val="0B3C61"/>
                          </a:solidFill>
                          <a:latin typeface="Montserrat SemiBold"/>
                          <a:ea typeface="Montserrat SemiBold"/>
                          <a:cs typeface="Montserrat SemiBold"/>
                          <a:sym typeface="Montserrat SemiBold"/>
                        </a:rPr>
                        <a:t>telesquís</a:t>
                      </a:r>
                      <a:r>
                        <a:rPr lang="es-ES" sz="1200" b="1" u="none" strike="noStrike" cap="none" dirty="0">
                          <a:solidFill>
                            <a:srgbClr val="0B3C61"/>
                          </a:solidFill>
                          <a:latin typeface="Montserrat SemiBold"/>
                          <a:ea typeface="Montserrat SemiBold"/>
                          <a:cs typeface="Montserrat SemiBold"/>
                          <a:sym typeface="Montserrat SemiBold"/>
                        </a:rPr>
                        <a:t>/perchas:</a:t>
                      </a:r>
                      <a:r>
                        <a:rPr lang="es-ES" sz="1200" u="none" strike="noStrike" cap="none" dirty="0">
                          <a:solidFill>
                            <a:srgbClr val="000000"/>
                          </a:solidFill>
                          <a:latin typeface="Montserrat"/>
                          <a:ea typeface="Montserrat"/>
                          <a:cs typeface="Montserrat"/>
                          <a:sym typeface="Montserrat"/>
                        </a:rPr>
                        <a:t> Ambos </a:t>
                      </a:r>
                      <a:r>
                        <a:rPr lang="es-ES" sz="1200" u="none" strike="noStrike" cap="none" dirty="0">
                          <a:latin typeface="Montserrat"/>
                          <a:ea typeface="Montserrat"/>
                          <a:cs typeface="Montserrat"/>
                          <a:sym typeface="Montserrat"/>
                        </a:rPr>
                        <a:t>tiran de nosotros/as, intentamos mantener el cuerpo lo más elevado o vertical posible a la nieve y dejarse llevar (nunca ir encorvado por ejemplo o tirando nosotros/as de la cuerda o de la percha). La diferencia entre ambos es que a los </a:t>
                      </a:r>
                      <a:r>
                        <a:rPr lang="es-ES" sz="1200" u="none" strike="noStrike" cap="none" dirty="0" err="1">
                          <a:latin typeface="Montserrat"/>
                          <a:ea typeface="Montserrat"/>
                          <a:cs typeface="Montserrat"/>
                          <a:sym typeface="Montserrat"/>
                        </a:rPr>
                        <a:t>telecuerdas</a:t>
                      </a:r>
                      <a:r>
                        <a:rPr lang="es-ES" sz="1200" u="none" strike="noStrike" cap="none" dirty="0">
                          <a:latin typeface="Montserrat"/>
                          <a:ea typeface="Montserrat"/>
                          <a:cs typeface="Montserrat"/>
                          <a:sym typeface="Montserrat"/>
                        </a:rPr>
                        <a:t> nos sujetamos con la mano estirada para que tire de nosotros, y las pechas las ponemos entre las piernas debajo del culo para que tire de nosotros.</a:t>
                      </a: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r h="903523">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ES" sz="1200" b="1" i="0" u="none" strike="noStrike" cap="none" dirty="0">
                          <a:solidFill>
                            <a:srgbClr val="0B3C61"/>
                          </a:solidFill>
                          <a:latin typeface="Montserrat SemiBold"/>
                          <a:ea typeface="Montserrat SemiBold"/>
                          <a:cs typeface="Montserrat SemiBold"/>
                          <a:sym typeface="Montserrat SemiBold"/>
                        </a:rPr>
                        <a:t>Los telesillas: </a:t>
                      </a:r>
                      <a:r>
                        <a:rPr lang="es-ES" sz="1200" b="0" i="0" u="none" strike="noStrike" cap="none" dirty="0">
                          <a:solidFill>
                            <a:schemeClr val="dk1"/>
                          </a:solidFill>
                          <a:latin typeface="Montserrat"/>
                          <a:ea typeface="Montserrat"/>
                          <a:cs typeface="Montserrat"/>
                          <a:sym typeface="Montserrat"/>
                        </a:rPr>
                        <a:t>Son sillas aéreas con cuatro o seis asientos. Sujeta los bastones en una mano y alinea los esquís al subir. Ocupa el asiento asignado y baja la barra de seguridad. Durante el trayecto, evita movimientos bruscos y levanta la barra solo antes de llegar a la cima. Al bajar, mantén los esquís paralelos para no desequilibrar a los demás.</a:t>
                      </a:r>
                      <a:endParaRPr lang="es-ES" sz="1200" b="0" i="0" u="none" strike="noStrike" kern="1200" cap="none" dirty="0">
                        <a:solidFill>
                          <a:schemeClr val="dk1"/>
                        </a:solidFill>
                        <a:latin typeface="Montserrat"/>
                        <a:ea typeface="+mn-ea"/>
                        <a:cs typeface="+mn-cs"/>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pic>
        <p:nvPicPr>
          <p:cNvPr id="743" name="Google Shape;743;p72" descr="Una caricatura de una persona&#10;&#10;Descripción generada automáticamente con confianza media"/>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79425" y="2144782"/>
            <a:ext cx="1491618" cy="1491618"/>
          </a:xfrm>
          <a:prstGeom prst="rect">
            <a:avLst/>
          </a:prstGeom>
          <a:noFill/>
          <a:ln>
            <a:noFill/>
          </a:ln>
          <a:effectLst>
            <a:outerShdw blurRad="50800" dist="38100" dir="2700000" algn="tl" rotWithShape="0">
              <a:srgbClr val="000000">
                <a:alpha val="40000"/>
              </a:srgbClr>
            </a:outerShdw>
          </a:effectLst>
        </p:spPr>
      </p:pic>
      <p:pic>
        <p:nvPicPr>
          <p:cNvPr id="744" name="Google Shape;744;p72" descr="Un grupo de personas esquiando en la nieve&#10;&#10;Descripción generada automáticamente"/>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056669" y="4960884"/>
            <a:ext cx="1077148" cy="717972"/>
          </a:xfrm>
          <a:prstGeom prst="rect">
            <a:avLst/>
          </a:prstGeom>
          <a:noFill/>
          <a:ln>
            <a:noFill/>
          </a:ln>
          <a:effectLst>
            <a:outerShdw blurRad="50800" dist="38100" dir="2700000" algn="tl" rotWithShape="0">
              <a:srgbClr val="000000">
                <a:alpha val="40000"/>
              </a:srgbClr>
            </a:outerShdw>
          </a:effectLst>
        </p:spPr>
      </p:pic>
      <p:pic>
        <p:nvPicPr>
          <p:cNvPr id="745" name="Google Shape;745;p72" descr="Un grupo de personas en un teleférico sobre la nieve&#10;&#10;Descripción generada automáticamente"/>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056669" y="5894515"/>
            <a:ext cx="1077148" cy="717972"/>
          </a:xfrm>
          <a:prstGeom prst="rect">
            <a:avLst/>
          </a:prstGeom>
          <a:noFill/>
          <a:ln>
            <a:noFill/>
          </a:ln>
          <a:effectLst>
            <a:outerShdw blurRad="50800" dist="38100" dir="2700000" algn="tl" rotWithShape="0">
              <a:srgbClr val="000000">
                <a:alpha val="40000"/>
              </a:srgbClr>
            </a:outerShdw>
          </a:effectLst>
        </p:spPr>
      </p:pic>
      <p:pic>
        <p:nvPicPr>
          <p:cNvPr id="2" name="Google Shape;706;p70" descr="Icono&#10;&#10;Descripción generada automáticamente">
            <a:extLst>
              <a:ext uri="{FF2B5EF4-FFF2-40B4-BE49-F238E27FC236}">
                <a16:creationId xmlns:a16="http://schemas.microsoft.com/office/drawing/2014/main" id="{657A17ED-BA18-6B39-89D4-ABFD4F0E503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1000540" y="327609"/>
            <a:ext cx="763535" cy="763535"/>
          </a:xfrm>
          <a:prstGeom prst="rect">
            <a:avLst/>
          </a:prstGeom>
          <a:noFill/>
          <a:ln>
            <a:noFill/>
          </a:ln>
          <a:effectLst>
            <a:outerShdw blurRad="50800" dist="38100" dir="2700000" algn="tl" rotWithShape="0">
              <a:srgbClr val="000000">
                <a:alpha val="40000"/>
              </a:srgbClr>
            </a:outerShdw>
          </a:effectLst>
        </p:spPr>
      </p:pic>
      <p:pic>
        <p:nvPicPr>
          <p:cNvPr id="3" name="Google Shape;707;p70" descr="Imagen en blanco y negro&#10;&#10;Descripción generada automáticamente con confianza media">
            <a:extLst>
              <a:ext uri="{FF2B5EF4-FFF2-40B4-BE49-F238E27FC236}">
                <a16:creationId xmlns:a16="http://schemas.microsoft.com/office/drawing/2014/main" id="{830B67D3-1A7A-2344-35C9-727C5D7E0678}"/>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1117760" y="1092530"/>
            <a:ext cx="763535" cy="763535"/>
          </a:xfrm>
          <a:prstGeom prst="rect">
            <a:avLst/>
          </a:prstGeom>
          <a:noFill/>
          <a:ln>
            <a:noFill/>
          </a:ln>
          <a:effectLst>
            <a:outerShdw blurRad="50800" dist="38100" dir="2700000" algn="tl" rotWithShape="0">
              <a:srgbClr val="000000">
                <a:alpha val="40000"/>
              </a:srgbClr>
            </a:outerShdw>
          </a:effectLst>
        </p:spPr>
      </p:pic>
      <p:pic>
        <p:nvPicPr>
          <p:cNvPr id="4" name="Google Shape;708;p70" descr="Icono&#10;&#10;Descripción generada automáticamente">
            <a:extLst>
              <a:ext uri="{FF2B5EF4-FFF2-40B4-BE49-F238E27FC236}">
                <a16:creationId xmlns:a16="http://schemas.microsoft.com/office/drawing/2014/main" id="{FD654FDD-E950-34D6-8EE6-7E44E17D86E9}"/>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0447835" y="858674"/>
            <a:ext cx="763535" cy="763535"/>
          </a:xfrm>
          <a:prstGeom prst="rect">
            <a:avLst/>
          </a:prstGeom>
          <a:noFill/>
          <a:ln>
            <a:noFill/>
          </a:ln>
          <a:effectLst>
            <a:outerShdw blurRad="50800" dist="38100" dir="2700000" algn="tl" rotWithShape="0">
              <a:srgbClr val="000000">
                <a:alpha val="40000"/>
              </a:srgbClr>
            </a:outerShdw>
          </a:effectLst>
        </p:spPr>
      </p:pic>
      <p:pic>
        <p:nvPicPr>
          <p:cNvPr id="5" name="Google Shape;709;p70" descr="Icono&#10;&#10;Descripción generada automáticamente">
            <a:extLst>
              <a:ext uri="{FF2B5EF4-FFF2-40B4-BE49-F238E27FC236}">
                <a16:creationId xmlns:a16="http://schemas.microsoft.com/office/drawing/2014/main" id="{D6850D25-D043-5648-10E6-9946115B3846}"/>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0132494" y="184542"/>
            <a:ext cx="763535" cy="763535"/>
          </a:xfrm>
          <a:prstGeom prst="rect">
            <a:avLst/>
          </a:prstGeom>
          <a:noFill/>
          <a:ln>
            <a:noFill/>
          </a:ln>
          <a:effectLst>
            <a:outerShdw blurRad="50800" dist="38100" dir="2700000" algn="tl" rotWithShape="0">
              <a:srgbClr val="000000">
                <a:alpha val="40000"/>
              </a:srgbClr>
            </a:outerShdw>
          </a:effectLst>
        </p:spPr>
      </p:pic>
      <p:sp>
        <p:nvSpPr>
          <p:cNvPr id="6" name="TextBox 16">
            <a:extLst>
              <a:ext uri="{FF2B5EF4-FFF2-40B4-BE49-F238E27FC236}">
                <a16:creationId xmlns:a16="http://schemas.microsoft.com/office/drawing/2014/main" id="{ECCC8FFE-1530-0FBE-A2F1-D6B1628E0C2D}"/>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SEGURIDAD Y PREVENCIÓN</a:t>
            </a:r>
          </a:p>
        </p:txBody>
      </p:sp>
      <p:sp>
        <p:nvSpPr>
          <p:cNvPr id="7" name="Google Shape;129;p36">
            <a:extLst>
              <a:ext uri="{FF2B5EF4-FFF2-40B4-BE49-F238E27FC236}">
                <a16:creationId xmlns:a16="http://schemas.microsoft.com/office/drawing/2014/main" id="{8B47D644-AC2B-CA73-432F-96508FC58BC1}"/>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Google Shape;751;p73"/>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753" name="Google Shape;753;p73"/>
          <p:cNvGraphicFramePr/>
          <p:nvPr>
            <p:extLst>
              <p:ext uri="{D42A27DB-BD31-4B8C-83A1-F6EECF244321}">
                <p14:modId xmlns:p14="http://schemas.microsoft.com/office/powerpoint/2010/main" val="3876721248"/>
              </p:ext>
            </p:extLst>
          </p:nvPr>
        </p:nvGraphicFramePr>
        <p:xfrm>
          <a:off x="479425" y="1838928"/>
          <a:ext cx="11162625" cy="4639016"/>
        </p:xfrm>
        <a:graphic>
          <a:graphicData uri="http://schemas.openxmlformats.org/drawingml/2006/table">
            <a:tbl>
              <a:tblPr firstRow="1" bandRow="1">
                <a:noFill/>
              </a:tblPr>
              <a:tblGrid>
                <a:gridCol w="1118550">
                  <a:extLst>
                    <a:ext uri="{9D8B030D-6E8A-4147-A177-3AD203B41FA5}">
                      <a16:colId xmlns:a16="http://schemas.microsoft.com/office/drawing/2014/main" val="20000"/>
                    </a:ext>
                  </a:extLst>
                </a:gridCol>
                <a:gridCol w="10044075">
                  <a:extLst>
                    <a:ext uri="{9D8B030D-6E8A-4147-A177-3AD203B41FA5}">
                      <a16:colId xmlns:a16="http://schemas.microsoft.com/office/drawing/2014/main" val="20001"/>
                    </a:ext>
                  </a:extLst>
                </a:gridCol>
              </a:tblGrid>
              <a:tr h="353586">
                <a:tc gridSpan="2">
                  <a:txBody>
                    <a:bodyPr/>
                    <a:lstStyle/>
                    <a:p>
                      <a:pPr marL="0" marR="0" lvl="0" indent="0" algn="l" rtl="0">
                        <a:lnSpc>
                          <a:spcPct val="100000"/>
                        </a:lnSpc>
                        <a:spcBef>
                          <a:spcPts val="0"/>
                        </a:spcBef>
                        <a:spcAft>
                          <a:spcPts val="0"/>
                        </a:spcAft>
                        <a:buClr>
                          <a:srgbClr val="000000"/>
                        </a:buClr>
                        <a:buSzPts val="2000"/>
                        <a:buFont typeface="Arial"/>
                        <a:buNone/>
                      </a:pPr>
                      <a:r>
                        <a:rPr lang="es-ES" sz="2000" b="1" u="none" strike="noStrike" cap="none">
                          <a:solidFill>
                            <a:srgbClr val="0B3C61"/>
                          </a:solidFill>
                          <a:latin typeface="Montserrat"/>
                          <a:ea typeface="Montserrat"/>
                          <a:cs typeface="Montserrat"/>
                          <a:sym typeface="Montserrat"/>
                        </a:rPr>
                        <a:t>Uso del material</a:t>
                      </a:r>
                      <a:endParaRPr sz="12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0"/>
                  </a:ext>
                </a:extLst>
              </a:tr>
              <a:tr h="280052">
                <a:tc gridSpan="2">
                  <a:txBody>
                    <a:bodyPr/>
                    <a:lstStyle/>
                    <a:p>
                      <a:pPr marL="0" marR="0" lvl="0" indent="0" algn="l" rtl="0">
                        <a:lnSpc>
                          <a:spcPct val="100000"/>
                        </a:lnSpc>
                        <a:spcBef>
                          <a:spcPts val="0"/>
                        </a:spcBef>
                        <a:spcAft>
                          <a:spcPts val="0"/>
                        </a:spcAft>
                        <a:buNone/>
                      </a:pPr>
                      <a:r>
                        <a:rPr lang="es-ES" sz="1200" b="0" i="0" u="none" strike="noStrike" cap="none" dirty="0">
                          <a:solidFill>
                            <a:schemeClr val="dk1"/>
                          </a:solidFill>
                          <a:latin typeface="Montserrat"/>
                          <a:ea typeface="Montserrat"/>
                          <a:cs typeface="Montserrat"/>
                          <a:sym typeface="Montserrat"/>
                        </a:rPr>
                        <a:t>A la hora de esquiar vamos a usar cascos, bastones, esquís o tabla de </a:t>
                      </a:r>
                      <a:r>
                        <a:rPr lang="es-ES" sz="1200" b="0" i="0" u="none" strike="noStrike" cap="none" dirty="0" err="1">
                          <a:solidFill>
                            <a:schemeClr val="dk1"/>
                          </a:solidFill>
                          <a:latin typeface="Montserrat"/>
                          <a:ea typeface="Montserrat"/>
                          <a:cs typeface="Montserrat"/>
                          <a:sym typeface="Montserrat"/>
                        </a:rPr>
                        <a:t>snow</a:t>
                      </a:r>
                      <a:r>
                        <a:rPr lang="es-ES" sz="1200" b="0" i="0" u="none" strike="noStrike" cap="none" dirty="0">
                          <a:solidFill>
                            <a:schemeClr val="dk1"/>
                          </a:solidFill>
                          <a:latin typeface="Montserrat"/>
                          <a:ea typeface="Montserrat"/>
                          <a:cs typeface="Montserrat"/>
                          <a:sym typeface="Montserrat"/>
                        </a:rPr>
                        <a:t>, botas y dorsales.</a:t>
                      </a: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1"/>
                  </a:ext>
                </a:extLst>
              </a:tr>
              <a:tr h="667662">
                <a:tc>
                  <a:txBody>
                    <a:bodyPr/>
                    <a:lstStyle/>
                    <a:p>
                      <a:pPr marL="0" marR="0" lvl="0" indent="0" algn="just" rtl="0">
                        <a:lnSpc>
                          <a:spcPct val="100000"/>
                        </a:lnSpc>
                        <a:spcBef>
                          <a:spcPts val="0"/>
                        </a:spcBef>
                        <a:spcAft>
                          <a:spcPts val="0"/>
                        </a:spcAft>
                        <a:buNone/>
                      </a:pPr>
                      <a:endParaRPr sz="11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Los cascos</a:t>
                      </a:r>
                      <a:r>
                        <a:rPr lang="es-ES" sz="1200" u="none" strike="noStrike" cap="none" dirty="0">
                          <a:latin typeface="Montserrat"/>
                          <a:ea typeface="Montserrat"/>
                          <a:cs typeface="Montserrat"/>
                          <a:sym typeface="Montserrat"/>
                        </a:rPr>
                        <a:t> son obligatorios a la hora de esquiar / hacer </a:t>
                      </a:r>
                      <a:r>
                        <a:rPr lang="es-ES" sz="1200" u="none" strike="noStrike" cap="none" dirty="0" err="1">
                          <a:latin typeface="Montserrat"/>
                          <a:ea typeface="Montserrat"/>
                          <a:cs typeface="Montserrat"/>
                          <a:sym typeface="Montserrat"/>
                        </a:rPr>
                        <a:t>snow</a:t>
                      </a:r>
                      <a:r>
                        <a:rPr lang="es-ES" sz="1200" u="none" strike="noStrike" cap="none" dirty="0">
                          <a:latin typeface="Montserrat"/>
                          <a:ea typeface="Montserrat"/>
                          <a:cs typeface="Montserrat"/>
                          <a:sym typeface="Montserrat"/>
                        </a:rPr>
                        <a:t>. Es muy importante llevarlos correctamente abrochados porque si no es como si no los llevásemos.</a:t>
                      </a:r>
                      <a:endParaRPr sz="1200" u="none" strike="noStrike" cap="none" dirty="0">
                        <a:latin typeface="Calibri"/>
                        <a:ea typeface="Calibri"/>
                        <a:cs typeface="Calibri"/>
                        <a:sym typeface="Calibri"/>
                      </a:endParaRPr>
                    </a:p>
                    <a:p>
                      <a:pPr marL="0" marR="0" lvl="0" indent="0" algn="just" rtl="0">
                        <a:lnSpc>
                          <a:spcPct val="100000"/>
                        </a:lnSpc>
                        <a:spcBef>
                          <a:spcPts val="600"/>
                        </a:spcBef>
                        <a:spcAft>
                          <a:spcPts val="0"/>
                        </a:spcAft>
                        <a:buNone/>
                      </a:pPr>
                      <a:r>
                        <a:rPr lang="es-ES" sz="1200" u="none" strike="noStrike" cap="none" dirty="0">
                          <a:latin typeface="Montserrat"/>
                          <a:ea typeface="Montserrat"/>
                          <a:cs typeface="Montserrat"/>
                          <a:sym typeface="Montserrat"/>
                        </a:rPr>
                        <a:t>Debajo del casco en la cabeza, no se pueden llevar ni gorros ni pañuelos. </a:t>
                      </a:r>
                      <a:endParaRPr sz="1200" u="none" strike="noStrike" cap="none" dirty="0"/>
                    </a:p>
                  </a:txBody>
                  <a:tcPr marL="91450" marR="91450" marT="72000" marB="72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2"/>
                  </a:ext>
                </a:extLst>
              </a:tr>
              <a:tr h="709809">
                <a:tc>
                  <a:txBody>
                    <a:bodyPr/>
                    <a:lstStyle/>
                    <a:p>
                      <a:pPr marL="0" marR="0" lvl="0" indent="0" algn="just" rtl="0">
                        <a:lnSpc>
                          <a:spcPct val="100000"/>
                        </a:lnSpc>
                        <a:spcBef>
                          <a:spcPts val="0"/>
                        </a:spcBef>
                        <a:spcAft>
                          <a:spcPts val="0"/>
                        </a:spcAft>
                        <a:buNone/>
                      </a:pPr>
                      <a:endParaRPr sz="11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rtl="0">
                        <a:lnSpc>
                          <a:spcPct val="100000"/>
                        </a:lnSpc>
                        <a:spcBef>
                          <a:spcPts val="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Los bastones </a:t>
                      </a:r>
                      <a:r>
                        <a:rPr lang="es-ES" sz="1200" b="0" i="0" u="none" strike="noStrike" kern="1200" cap="none" dirty="0">
                          <a:solidFill>
                            <a:schemeClr val="dk1"/>
                          </a:solidFill>
                          <a:latin typeface="Montserrat"/>
                          <a:ea typeface="Montserrat SemiBold"/>
                          <a:cs typeface="Montserrat SemiBold"/>
                          <a:sym typeface="Montserrat SemiBold"/>
                        </a:rPr>
                        <a:t>de esquí tienen arandelas o cintas para asegurarlas a las manos. Inserta tu mano a través de estas cintas antes de agarrar el bastón para que permanezcan contigo si te caes. Al elegir bastones, asegúrate de que formen un ángulo de 90 grados con tus brazos extendidos, especialmente importante para evitar confusiones al reanudar la actividad de esquí.</a:t>
                      </a:r>
                    </a:p>
                  </a:txBody>
                  <a:tcPr marL="91450" marR="91450" marT="72000" marB="72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3"/>
                  </a:ext>
                </a:extLst>
              </a:tr>
              <a:tr h="914400">
                <a:tc>
                  <a:txBody>
                    <a:bodyPr/>
                    <a:lstStyle/>
                    <a:p>
                      <a:pPr marL="0" marR="0" lvl="0" indent="0" algn="just" rtl="0">
                        <a:lnSpc>
                          <a:spcPct val="100000"/>
                        </a:lnSpc>
                        <a:spcBef>
                          <a:spcPts val="0"/>
                        </a:spcBef>
                        <a:spcAft>
                          <a:spcPts val="0"/>
                        </a:spcAft>
                        <a:buNone/>
                      </a:pPr>
                      <a:endParaRPr sz="1100" u="none" strike="noStrike" cap="none">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rtl="0">
                        <a:lnSpc>
                          <a:spcPct val="100000"/>
                        </a:lnSpc>
                        <a:spcBef>
                          <a:spcPts val="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Las botas </a:t>
                      </a:r>
                      <a:r>
                        <a:rPr lang="es-ES" sz="1200" b="0" i="0" u="none" strike="noStrike" kern="1200" cap="none" dirty="0">
                          <a:solidFill>
                            <a:schemeClr val="dk1"/>
                          </a:solidFill>
                          <a:latin typeface="Montserrat"/>
                          <a:ea typeface="Montserrat SemiBold"/>
                          <a:cs typeface="Montserrat SemiBold"/>
                          <a:sym typeface="Montserrat SemiBold"/>
                        </a:rPr>
                        <a:t>de esquí nos conectan con los esquís y su ajuste es crucial. Asegúrate de que tus calcetines estén estirados y sin arrugas antes de ponértelas. Abre la lengüeta completamente para calzarte y abrocha los ganchos, empezando por los inferiores. Estos ganchos suelen tener múltiples posiciones para ajustar la tensión. Comienza con un ajuste más relajado para el trayecto inicial y ajústalos con más fuerza antes de empezar a esquiar, permitiendo así un ajuste progresivo al pie.</a:t>
                      </a:r>
                    </a:p>
                  </a:txBody>
                  <a:tcPr marL="91450" marR="91450" marT="72000" marB="72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r h="900151">
                <a:tc>
                  <a:txBody>
                    <a:bodyPr/>
                    <a:lstStyle/>
                    <a:p>
                      <a:pPr marL="0" marR="0" lvl="0" indent="0" algn="just" rtl="0">
                        <a:lnSpc>
                          <a:spcPct val="100000"/>
                        </a:lnSpc>
                        <a:spcBef>
                          <a:spcPts val="0"/>
                        </a:spcBef>
                        <a:spcAft>
                          <a:spcPts val="0"/>
                        </a:spcAft>
                        <a:buNone/>
                      </a:pPr>
                      <a:endParaRPr sz="1100" u="none" strike="noStrike" cap="none"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rtl="0">
                        <a:lnSpc>
                          <a:spcPct val="100000"/>
                        </a:lnSpc>
                        <a:spcBef>
                          <a:spcPts val="0"/>
                        </a:spcBef>
                        <a:spcAft>
                          <a:spcPts val="0"/>
                        </a:spcAft>
                        <a:buClr>
                          <a:srgbClr val="000000"/>
                        </a:buClr>
                        <a:buSzPts val="1050"/>
                        <a:buFont typeface="Arial"/>
                        <a:buNone/>
                      </a:pPr>
                      <a:r>
                        <a:rPr lang="es-ES" sz="1200" b="1" u="none" strike="noStrike" cap="none" dirty="0">
                          <a:solidFill>
                            <a:srgbClr val="0B3C61"/>
                          </a:solidFill>
                          <a:latin typeface="Montserrat SemiBold"/>
                          <a:ea typeface="Montserrat SemiBold"/>
                          <a:cs typeface="Montserrat SemiBold"/>
                          <a:sym typeface="Montserrat SemiBold"/>
                        </a:rPr>
                        <a:t>Los esquís </a:t>
                      </a:r>
                      <a:r>
                        <a:rPr lang="es-ES" sz="1200" u="none" strike="noStrike" kern="1200" cap="none" dirty="0">
                          <a:solidFill>
                            <a:schemeClr val="tx1"/>
                          </a:solidFill>
                          <a:latin typeface="Montserrat"/>
                          <a:ea typeface="Montserrat SemiBold"/>
                          <a:cs typeface="Montserrat SemiBold"/>
                          <a:sym typeface="Montserrat SemiBold"/>
                        </a:rPr>
                        <a:t>son tablas alargadas cuya altura ideal llega hasta nuestra boca. Para colocarlos siempre tiene que estar perpendicular o cruzados a la pendiente, y en paralelo uno del otro, empezando siempre por el esquí situado más abajo en la pendiente. La fijación en el medio del esquí asegura nuestras botas; primero engancha la parte delantera de la bota y luego la trasera.</a:t>
                      </a:r>
                      <a:endParaRPr sz="1200" u="none" strike="noStrike" cap="none" dirty="0">
                        <a:latin typeface="Calibri"/>
                        <a:ea typeface="Calibri"/>
                        <a:cs typeface="Calibri"/>
                        <a:sym typeface="Calibri"/>
                      </a:endParaRPr>
                    </a:p>
                  </a:txBody>
                  <a:tcPr marL="91450" marR="91450" marT="72000" marB="72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5"/>
                  </a:ext>
                </a:extLst>
              </a:tr>
              <a:tr h="712178">
                <a:tc>
                  <a:txBody>
                    <a:bodyPr/>
                    <a:lstStyle/>
                    <a:p>
                      <a:pPr marL="0" marR="0" lvl="0" indent="0" algn="just" rtl="0">
                        <a:lnSpc>
                          <a:spcPct val="100000"/>
                        </a:lnSpc>
                        <a:spcBef>
                          <a:spcPts val="0"/>
                        </a:spcBef>
                        <a:spcAft>
                          <a:spcPts val="0"/>
                        </a:spcAft>
                        <a:buNone/>
                      </a:pPr>
                      <a:endParaRPr sz="1100" u="none" strike="noStrike" cap="none"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Los dorsales</a:t>
                      </a:r>
                      <a:r>
                        <a:rPr lang="es-ES" sz="1200" u="none" strike="noStrike" cap="none" dirty="0">
                          <a:latin typeface="Montserrat"/>
                          <a:ea typeface="Montserrat"/>
                          <a:cs typeface="Montserrat"/>
                          <a:sym typeface="Montserrat"/>
                        </a:rPr>
                        <a:t>, es muy importante llevarlo ya que facilita la identificación visual de nuestros alumnos, tanto por los profesores como por los guías de Viajes Sierra. En caso de niebla o días cerrados (algo habitual), esta identificación se hace todavía más importante. </a:t>
                      </a:r>
                      <a:endParaRPr sz="1200" u="none" strike="noStrike" cap="none" dirty="0">
                        <a:latin typeface="Calibri"/>
                        <a:ea typeface="Calibri"/>
                        <a:cs typeface="Calibri"/>
                        <a:sym typeface="Calibri"/>
                      </a:endParaRPr>
                    </a:p>
                  </a:txBody>
                  <a:tcPr marL="68575" marR="68575" marT="72000" marB="72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6"/>
                  </a:ext>
                </a:extLst>
              </a:tr>
            </a:tbl>
          </a:graphicData>
        </a:graphic>
      </p:graphicFrame>
      <p:pic>
        <p:nvPicPr>
          <p:cNvPr id="755" name="Google Shape;755;p73" descr="Imagen en blanco y negro&#10;&#10;Descripción generada automáticamente con confianza media"/>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117760" y="1092530"/>
            <a:ext cx="763535" cy="763535"/>
          </a:xfrm>
          <a:prstGeom prst="rect">
            <a:avLst/>
          </a:prstGeom>
          <a:noFill/>
          <a:ln>
            <a:noFill/>
          </a:ln>
          <a:effectLst>
            <a:outerShdw blurRad="50800" dist="38100" dir="2700000" algn="tl" rotWithShape="0">
              <a:srgbClr val="000000">
                <a:alpha val="40000"/>
              </a:srgbClr>
            </a:outerShdw>
          </a:effectLst>
        </p:spPr>
      </p:pic>
      <p:pic>
        <p:nvPicPr>
          <p:cNvPr id="758" name="Google Shape;758;p73" descr="Dibujo de una persona con casco&#10;&#10;Descripción generada automáticamente con confianza media"/>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56123" y="2447005"/>
            <a:ext cx="789249" cy="789249"/>
          </a:xfrm>
          <a:prstGeom prst="rect">
            <a:avLst/>
          </a:prstGeom>
          <a:noFill/>
          <a:ln>
            <a:noFill/>
          </a:ln>
        </p:spPr>
      </p:pic>
      <p:sp>
        <p:nvSpPr>
          <p:cNvPr id="759" name="Google Shape;759;p73"/>
          <p:cNvSpPr/>
          <p:nvPr/>
        </p:nvSpPr>
        <p:spPr>
          <a:xfrm>
            <a:off x="479425" y="318327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60" name="Google Shape;760;p7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92835" y="3241461"/>
            <a:ext cx="1064156" cy="678076"/>
          </a:xfrm>
          <a:prstGeom prst="rect">
            <a:avLst/>
          </a:prstGeom>
          <a:noFill/>
          <a:ln>
            <a:noFill/>
          </a:ln>
        </p:spPr>
      </p:pic>
      <p:pic>
        <p:nvPicPr>
          <p:cNvPr id="761" name="Google Shape;761;p73" descr="Pies de una persona esquiando en la nieve&#10;&#10;Descripción generada automáticament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16947" y="4021071"/>
            <a:ext cx="714279" cy="714279"/>
          </a:xfrm>
          <a:prstGeom prst="rect">
            <a:avLst/>
          </a:prstGeom>
          <a:noFill/>
          <a:ln>
            <a:noFill/>
          </a:ln>
          <a:effectLst>
            <a:outerShdw blurRad="50800" dist="38100" dir="2700000" algn="tl" rotWithShape="0">
              <a:srgbClr val="000000">
                <a:alpha val="40000"/>
              </a:srgbClr>
            </a:outerShdw>
          </a:effectLst>
        </p:spPr>
      </p:pic>
      <p:pic>
        <p:nvPicPr>
          <p:cNvPr id="762" name="Google Shape;762;p73" descr="Un par de personas esquiando en la nieve&#10;&#10;Descripción generada automáticamente"/>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16947" y="4952069"/>
            <a:ext cx="714279" cy="539196"/>
          </a:xfrm>
          <a:prstGeom prst="rect">
            <a:avLst/>
          </a:prstGeom>
          <a:noFill/>
          <a:ln>
            <a:noFill/>
          </a:ln>
          <a:effectLst>
            <a:outerShdw blurRad="50800" dist="38100" dir="2700000" algn="tl" rotWithShape="0">
              <a:srgbClr val="000000">
                <a:alpha val="40000"/>
              </a:srgbClr>
            </a:outerShdw>
          </a:effectLst>
        </p:spPr>
      </p:pic>
      <p:pic>
        <p:nvPicPr>
          <p:cNvPr id="763" name="Google Shape;763;p73" descr="Imagen que contiene persona, parado, hombre, sostener&#10;&#10;Descripción generada automáticamente"/>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05493" y="5573718"/>
            <a:ext cx="490508" cy="1012585"/>
          </a:xfrm>
          <a:prstGeom prst="rect">
            <a:avLst/>
          </a:prstGeom>
          <a:noFill/>
          <a:ln>
            <a:noFill/>
          </a:ln>
        </p:spPr>
      </p:pic>
      <p:pic>
        <p:nvPicPr>
          <p:cNvPr id="2" name="Google Shape;706;p70" descr="Icono&#10;&#10;Descripción generada automáticamente">
            <a:extLst>
              <a:ext uri="{FF2B5EF4-FFF2-40B4-BE49-F238E27FC236}">
                <a16:creationId xmlns:a16="http://schemas.microsoft.com/office/drawing/2014/main" id="{BAD8FC29-FC12-9295-2706-7CBBEEF393C1}"/>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1000540" y="327609"/>
            <a:ext cx="763535" cy="763535"/>
          </a:xfrm>
          <a:prstGeom prst="rect">
            <a:avLst/>
          </a:prstGeom>
          <a:noFill/>
          <a:ln>
            <a:noFill/>
          </a:ln>
          <a:effectLst>
            <a:outerShdw blurRad="50800" dist="38100" dir="2700000" algn="tl" rotWithShape="0">
              <a:srgbClr val="000000">
                <a:alpha val="40000"/>
              </a:srgbClr>
            </a:outerShdw>
          </a:effectLst>
        </p:spPr>
      </p:pic>
      <p:pic>
        <p:nvPicPr>
          <p:cNvPr id="3" name="Google Shape;707;p70" descr="Imagen en blanco y negro&#10;&#10;Descripción generada automáticamente con confianza media">
            <a:extLst>
              <a:ext uri="{FF2B5EF4-FFF2-40B4-BE49-F238E27FC236}">
                <a16:creationId xmlns:a16="http://schemas.microsoft.com/office/drawing/2014/main" id="{15613843-B45D-09FF-8F5F-6E3CE9515A8C}"/>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117760" y="1092530"/>
            <a:ext cx="763535" cy="763535"/>
          </a:xfrm>
          <a:prstGeom prst="rect">
            <a:avLst/>
          </a:prstGeom>
          <a:noFill/>
          <a:ln>
            <a:noFill/>
          </a:ln>
          <a:effectLst>
            <a:outerShdw blurRad="50800" dist="38100" dir="2700000" algn="tl" rotWithShape="0">
              <a:srgbClr val="000000">
                <a:alpha val="40000"/>
              </a:srgbClr>
            </a:outerShdw>
          </a:effectLst>
        </p:spPr>
      </p:pic>
      <p:pic>
        <p:nvPicPr>
          <p:cNvPr id="4" name="Google Shape;708;p70" descr="Icono&#10;&#10;Descripción generada automáticamente">
            <a:extLst>
              <a:ext uri="{FF2B5EF4-FFF2-40B4-BE49-F238E27FC236}">
                <a16:creationId xmlns:a16="http://schemas.microsoft.com/office/drawing/2014/main" id="{1EB83D29-1EFC-25D5-0A92-26800DE7911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0447835" y="858674"/>
            <a:ext cx="763535" cy="763535"/>
          </a:xfrm>
          <a:prstGeom prst="rect">
            <a:avLst/>
          </a:prstGeom>
          <a:noFill/>
          <a:ln>
            <a:noFill/>
          </a:ln>
          <a:effectLst>
            <a:outerShdw blurRad="50800" dist="38100" dir="2700000" algn="tl" rotWithShape="0">
              <a:srgbClr val="000000">
                <a:alpha val="40000"/>
              </a:srgbClr>
            </a:outerShdw>
          </a:effectLst>
        </p:spPr>
      </p:pic>
      <p:pic>
        <p:nvPicPr>
          <p:cNvPr id="5" name="Google Shape;709;p70" descr="Icono&#10;&#10;Descripción generada automáticamente">
            <a:extLst>
              <a:ext uri="{FF2B5EF4-FFF2-40B4-BE49-F238E27FC236}">
                <a16:creationId xmlns:a16="http://schemas.microsoft.com/office/drawing/2014/main" id="{9A3A9AA3-B755-4F4B-D68B-C05567D81396}"/>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0132494" y="184542"/>
            <a:ext cx="763535" cy="763535"/>
          </a:xfrm>
          <a:prstGeom prst="rect">
            <a:avLst/>
          </a:prstGeom>
          <a:noFill/>
          <a:ln>
            <a:noFill/>
          </a:ln>
          <a:effectLst>
            <a:outerShdw blurRad="50800" dist="38100" dir="2700000" algn="tl" rotWithShape="0">
              <a:srgbClr val="000000">
                <a:alpha val="40000"/>
              </a:srgbClr>
            </a:outerShdw>
          </a:effectLst>
        </p:spPr>
      </p:pic>
      <p:sp>
        <p:nvSpPr>
          <p:cNvPr id="6" name="TextBox 16">
            <a:extLst>
              <a:ext uri="{FF2B5EF4-FFF2-40B4-BE49-F238E27FC236}">
                <a16:creationId xmlns:a16="http://schemas.microsoft.com/office/drawing/2014/main" id="{D3E6AF40-DE27-0AD0-870B-A13953E25F62}"/>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SEGURIDAD Y PREVENCIÓN</a:t>
            </a:r>
          </a:p>
        </p:txBody>
      </p:sp>
      <p:sp>
        <p:nvSpPr>
          <p:cNvPr id="7" name="Google Shape;129;p36">
            <a:extLst>
              <a:ext uri="{FF2B5EF4-FFF2-40B4-BE49-F238E27FC236}">
                <a16:creationId xmlns:a16="http://schemas.microsoft.com/office/drawing/2014/main" id="{181F54E4-31A1-EA78-057D-490F6A1DD12D}"/>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74"/>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771" name="Google Shape;771;p74"/>
          <p:cNvGraphicFramePr/>
          <p:nvPr>
            <p:extLst>
              <p:ext uri="{D42A27DB-BD31-4B8C-83A1-F6EECF244321}">
                <p14:modId xmlns:p14="http://schemas.microsoft.com/office/powerpoint/2010/main" val="1868520813"/>
              </p:ext>
            </p:extLst>
          </p:nvPr>
        </p:nvGraphicFramePr>
        <p:xfrm>
          <a:off x="479425" y="1838927"/>
          <a:ext cx="11162625" cy="4789618"/>
        </p:xfrm>
        <a:graphic>
          <a:graphicData uri="http://schemas.openxmlformats.org/drawingml/2006/table">
            <a:tbl>
              <a:tblPr firstRow="1" bandRow="1">
                <a:noFill/>
              </a:tblPr>
              <a:tblGrid>
                <a:gridCol w="1512000">
                  <a:extLst>
                    <a:ext uri="{9D8B030D-6E8A-4147-A177-3AD203B41FA5}">
                      <a16:colId xmlns:a16="http://schemas.microsoft.com/office/drawing/2014/main" val="20000"/>
                    </a:ext>
                  </a:extLst>
                </a:gridCol>
                <a:gridCol w="9650625">
                  <a:extLst>
                    <a:ext uri="{9D8B030D-6E8A-4147-A177-3AD203B41FA5}">
                      <a16:colId xmlns:a16="http://schemas.microsoft.com/office/drawing/2014/main" val="20001"/>
                    </a:ext>
                  </a:extLst>
                </a:gridCol>
              </a:tblGrid>
              <a:tr h="350125">
                <a:tc gridSpan="2">
                  <a:txBody>
                    <a:bodyPr/>
                    <a:lstStyle/>
                    <a:p>
                      <a:pPr marL="0" marR="0" lvl="0" indent="0" algn="l" rtl="0">
                        <a:lnSpc>
                          <a:spcPct val="100000"/>
                        </a:lnSpc>
                        <a:spcBef>
                          <a:spcPts val="0"/>
                        </a:spcBef>
                        <a:spcAft>
                          <a:spcPts val="0"/>
                        </a:spcAft>
                        <a:buNone/>
                      </a:pPr>
                      <a:r>
                        <a:rPr lang="es-ES" sz="2000" b="1" u="none" strike="noStrike" cap="none" dirty="0">
                          <a:solidFill>
                            <a:srgbClr val="0B3C61"/>
                          </a:solidFill>
                          <a:latin typeface="Montserrat"/>
                          <a:ea typeface="Montserrat"/>
                          <a:cs typeface="Montserrat"/>
                          <a:sym typeface="Montserrat"/>
                        </a:rPr>
                        <a:t>Cómo nos levantamos cuando nos caemos</a:t>
                      </a:r>
                      <a:endParaRPr sz="1200" u="none" strike="noStrike" cap="none" dirty="0">
                        <a:latin typeface="Times New Roman"/>
                        <a:ea typeface="Times New Roman"/>
                        <a:cs typeface="Times New Roman"/>
                        <a:sym typeface="Times New Roman"/>
                      </a:endParaRPr>
                    </a:p>
                  </a:txBody>
                  <a:tcPr marL="68575" marR="685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extLst>
                  <a:ext uri="{0D108BD9-81ED-4DB2-BD59-A6C34878D82A}">
                    <a16:rowId xmlns:a16="http://schemas.microsoft.com/office/drawing/2014/main" val="10000"/>
                  </a:ext>
                </a:extLst>
              </a:tr>
              <a:tr h="967800">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7625" marR="0" lvl="0" indent="0" algn="just" rtl="0">
                        <a:lnSpc>
                          <a:spcPct val="100000"/>
                        </a:lnSpc>
                        <a:spcBef>
                          <a:spcPts val="0"/>
                        </a:spcBef>
                        <a:spcAft>
                          <a:spcPts val="0"/>
                        </a:spcAft>
                        <a:buNone/>
                      </a:pPr>
                      <a:r>
                        <a:rPr lang="es-ES" sz="1200" b="0" i="0" u="none" strike="noStrike" cap="none" dirty="0">
                          <a:solidFill>
                            <a:schemeClr val="dk1"/>
                          </a:solidFill>
                          <a:latin typeface="Montserrat"/>
                          <a:ea typeface="Montserrat"/>
                          <a:cs typeface="Montserrat"/>
                          <a:sym typeface="Montserrat"/>
                        </a:rPr>
                        <a:t>Al comenzar a esquiar, es probable que nos caigamos con frecuencia. Por eso, es crucial saber cómo levantarse correctamente. Si te caes mientras esquías, primero asegúrate de posicionarte perpendicular a la pendiente. Alinea tus esquís en paralelo y utiliza el puño de la mano que está más arriba en la pendiente, junto con el bastón del lado opuesto, para darte un impulso y levantarte.</a:t>
                      </a:r>
                      <a:endParaRPr sz="1200" b="0" i="0" u="none" strike="noStrike" cap="none" dirty="0">
                        <a:solidFill>
                          <a:schemeClr val="dk1"/>
                        </a:solidFill>
                        <a:latin typeface="Montserrat"/>
                        <a:ea typeface="Montserrat"/>
                        <a:cs typeface="Montserrat"/>
                        <a:sym typeface="Montserrat"/>
                      </a:endParaRPr>
                    </a:p>
                  </a:txBody>
                  <a:tcPr marL="68575" marR="685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4100">
                <a:tc gridSpan="2">
                  <a:txBody>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dirty="0">
                          <a:solidFill>
                            <a:srgbClr val="0B3C61"/>
                          </a:solidFill>
                          <a:latin typeface="Montserrat"/>
                          <a:ea typeface="Montserrat"/>
                          <a:cs typeface="Montserrat"/>
                          <a:sym typeface="Montserrat"/>
                        </a:rPr>
                        <a:t>Cómo hacemos para que otra persona no se confunda con nuestros esquís</a:t>
                      </a:r>
                      <a:endParaRPr sz="1200" b="1" i="0" u="none" strike="noStrike" cap="none" dirty="0">
                        <a:solidFill>
                          <a:srgbClr val="FFFFFF"/>
                        </a:solidFill>
                        <a:latin typeface="Times New Roman"/>
                        <a:ea typeface="Times New Roman"/>
                        <a:cs typeface="Times New Roman"/>
                        <a:sym typeface="Times New Roman"/>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extLst>
                  <a:ext uri="{0D108BD9-81ED-4DB2-BD59-A6C34878D82A}">
                    <a16:rowId xmlns:a16="http://schemas.microsoft.com/office/drawing/2014/main" val="10002"/>
                  </a:ext>
                </a:extLst>
              </a:tr>
              <a:tr h="149707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7625" marR="0" lvl="0" indent="0" algn="just" rtl="0">
                        <a:lnSpc>
                          <a:spcPct val="100000"/>
                        </a:lnSpc>
                        <a:spcBef>
                          <a:spcPts val="0"/>
                        </a:spcBef>
                        <a:spcAft>
                          <a:spcPts val="0"/>
                        </a:spcAft>
                        <a:buNone/>
                      </a:pPr>
                      <a:r>
                        <a:rPr lang="es-ES" sz="1200" b="0" i="0" u="none" strike="noStrike" cap="none" dirty="0">
                          <a:solidFill>
                            <a:schemeClr val="dk1"/>
                          </a:solidFill>
                          <a:latin typeface="Montserrat"/>
                          <a:ea typeface="Montserrat"/>
                          <a:cs typeface="Montserrat"/>
                          <a:sym typeface="Montserrat"/>
                        </a:rPr>
                        <a:t>Para evitar confusiones al dejar tus esquís durante una pausa, no los abandones en la nieve; usa las estructuras específicas para ello. En vez de apilar tus esquís juntos, intercambia uno con un compañero. Así, cualquiera que intente tomar sus esquís se topará con un par desigual y no tomará ninguno por error. Los bastones deben asegurarse a los esquís mediante las arandelas.</a:t>
                      </a:r>
                      <a:endParaRPr sz="1050" b="0" i="0" u="none" strike="noStrike" cap="none" dirty="0">
                        <a:solidFill>
                          <a:schemeClr val="dk1"/>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148">
                <a:tc gridSpan="2">
                  <a:txBody>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dirty="0">
                          <a:solidFill>
                            <a:srgbClr val="0B3C61"/>
                          </a:solidFill>
                          <a:latin typeface="Montserrat"/>
                          <a:ea typeface="Montserrat"/>
                          <a:cs typeface="Montserrat"/>
                          <a:sym typeface="Montserrat"/>
                        </a:rPr>
                        <a:t>Foto a las etiquetas de esquís y botas</a:t>
                      </a:r>
                      <a:endParaRPr dirty="0"/>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extLst>
                  <a:ext uri="{0D108BD9-81ED-4DB2-BD59-A6C34878D82A}">
                    <a16:rowId xmlns:a16="http://schemas.microsoft.com/office/drawing/2014/main" val="10004"/>
                  </a:ext>
                </a:extLst>
              </a:tr>
              <a:tr h="1146225">
                <a:tc>
                  <a:txBody>
                    <a:bodyPr/>
                    <a:lstStyle/>
                    <a:p>
                      <a:pPr marL="0" marR="0" lvl="0" indent="0" algn="l" rtl="0">
                        <a:lnSpc>
                          <a:spcPct val="100000"/>
                        </a:lnSpc>
                        <a:spcBef>
                          <a:spcPts val="0"/>
                        </a:spcBef>
                        <a:spcAft>
                          <a:spcPts val="0"/>
                        </a:spcAft>
                        <a:buNone/>
                      </a:pPr>
                      <a:endParaRPr sz="1200" u="none" strike="noStrike" cap="none" dirty="0"/>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7625" marR="0" lvl="0" indent="0" algn="just" rtl="0">
                        <a:lnSpc>
                          <a:spcPct val="100000"/>
                        </a:lnSpc>
                        <a:spcBef>
                          <a:spcPts val="0"/>
                        </a:spcBef>
                        <a:spcAft>
                          <a:spcPts val="0"/>
                        </a:spcAft>
                        <a:buNone/>
                      </a:pPr>
                      <a:r>
                        <a:rPr lang="es-ES" sz="1200" b="0" i="0" u="none" strike="noStrike" cap="none" dirty="0">
                          <a:solidFill>
                            <a:schemeClr val="dk1"/>
                          </a:solidFill>
                          <a:latin typeface="Montserrat"/>
                          <a:ea typeface="Montserrat"/>
                          <a:cs typeface="Montserrat"/>
                          <a:sym typeface="Montserrat"/>
                        </a:rPr>
                        <a:t>Al alquilar esquís y botas, toma una foto de las etiquetas numeradas para evitar confusiones, especialmente porque todos los esquís del colegio se guardan en una jaula común y las botas en el autobús. Conocer el número en la etiqueta es esencial para identificar tu equipo correctamente.</a:t>
                      </a:r>
                      <a:endParaRPr sz="1200" dirty="0"/>
                    </a:p>
                  </a:txBody>
                  <a:tcPr marL="68575" marR="685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776" name="Google Shape;776;p74" descr="Una persona esquiando en la nieve&#10;&#10;Descripción generada automáticamente"/>
          <p:cNvPicPr preferRelativeResize="0"/>
          <p:nvPr/>
        </p:nvPicPr>
        <p:blipFill rotWithShape="1">
          <a:blip r:embed="rId3">
            <a:alphaModFix/>
          </a:blip>
          <a:srcRect/>
          <a:stretch/>
        </p:blipFill>
        <p:spPr>
          <a:xfrm>
            <a:off x="549955" y="2244504"/>
            <a:ext cx="1349375" cy="899160"/>
          </a:xfrm>
          <a:prstGeom prst="rect">
            <a:avLst/>
          </a:prstGeom>
          <a:noFill/>
          <a:ln>
            <a:noFill/>
          </a:ln>
          <a:effectLst>
            <a:outerShdw blurRad="50800" dist="38100" dir="2700000" algn="tl" rotWithShape="0">
              <a:srgbClr val="000000">
                <a:alpha val="40000"/>
              </a:srgbClr>
            </a:outerShdw>
          </a:effectLst>
        </p:spPr>
      </p:pic>
      <p:pic>
        <p:nvPicPr>
          <p:cNvPr id="777" name="Google Shape;777;p74" descr="Un grupo de personas con esquís en la nieve&#10;&#10;Descripción generada automáticamente"/>
          <p:cNvPicPr preferRelativeResize="0"/>
          <p:nvPr/>
        </p:nvPicPr>
        <p:blipFill rotWithShape="1">
          <a:blip r:embed="rId4">
            <a:alphaModFix/>
          </a:blip>
          <a:srcRect/>
          <a:stretch/>
        </p:blipFill>
        <p:spPr>
          <a:xfrm>
            <a:off x="549955" y="3618654"/>
            <a:ext cx="1349375" cy="899160"/>
          </a:xfrm>
          <a:prstGeom prst="rect">
            <a:avLst/>
          </a:prstGeom>
          <a:noFill/>
          <a:ln>
            <a:noFill/>
          </a:ln>
          <a:effectLst>
            <a:outerShdw blurRad="50800" dist="38100" dir="2700000" algn="tl" rotWithShape="0">
              <a:srgbClr val="000000">
                <a:alpha val="40000"/>
              </a:srgbClr>
            </a:outerShdw>
          </a:effectLst>
        </p:spPr>
      </p:pic>
      <p:pic>
        <p:nvPicPr>
          <p:cNvPr id="778" name="Google Shape;778;p74" descr="Imagen que contiene tabla, cuarto&#10;&#10;Descripción generada automáticamente"/>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224642" y="4099874"/>
            <a:ext cx="851535" cy="851535"/>
          </a:xfrm>
          <a:prstGeom prst="rect">
            <a:avLst/>
          </a:prstGeom>
          <a:noFill/>
          <a:ln>
            <a:noFill/>
          </a:ln>
        </p:spPr>
      </p:pic>
      <p:pic>
        <p:nvPicPr>
          <p:cNvPr id="779" name="Google Shape;779;p74" descr="Un mostrador de una tienda&#10;&#10;Descripción generada automáticamente con confianza media"/>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5374" y="5509799"/>
            <a:ext cx="1349375" cy="1106774"/>
          </a:xfrm>
          <a:prstGeom prst="rect">
            <a:avLst/>
          </a:prstGeom>
          <a:noFill/>
          <a:ln>
            <a:noFill/>
          </a:ln>
          <a:effectLst>
            <a:outerShdw blurRad="50800" dist="38100" dir="2700000" algn="tl" rotWithShape="0">
              <a:srgbClr val="000000">
                <a:alpha val="40000"/>
              </a:srgbClr>
            </a:outerShdw>
          </a:effectLst>
        </p:spPr>
      </p:pic>
      <p:pic>
        <p:nvPicPr>
          <p:cNvPr id="2" name="Google Shape;706;p70" descr="Icono&#10;&#10;Descripción generada automáticamente">
            <a:extLst>
              <a:ext uri="{FF2B5EF4-FFF2-40B4-BE49-F238E27FC236}">
                <a16:creationId xmlns:a16="http://schemas.microsoft.com/office/drawing/2014/main" id="{B315B40B-57D1-29B3-4DC6-DCFCA7DF1AD5}"/>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1000540" y="327609"/>
            <a:ext cx="763535" cy="763535"/>
          </a:xfrm>
          <a:prstGeom prst="rect">
            <a:avLst/>
          </a:prstGeom>
          <a:noFill/>
          <a:ln>
            <a:noFill/>
          </a:ln>
          <a:effectLst>
            <a:outerShdw blurRad="50800" dist="38100" dir="2700000" algn="tl" rotWithShape="0">
              <a:srgbClr val="000000">
                <a:alpha val="40000"/>
              </a:srgbClr>
            </a:outerShdw>
          </a:effectLst>
        </p:spPr>
      </p:pic>
      <p:pic>
        <p:nvPicPr>
          <p:cNvPr id="3" name="Google Shape;707;p70" descr="Imagen en blanco y negro&#10;&#10;Descripción generada automáticamente con confianza media">
            <a:extLst>
              <a:ext uri="{FF2B5EF4-FFF2-40B4-BE49-F238E27FC236}">
                <a16:creationId xmlns:a16="http://schemas.microsoft.com/office/drawing/2014/main" id="{F12845B1-8EDC-74C2-D6C8-52ACFA624F99}"/>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1117760" y="1092530"/>
            <a:ext cx="763535" cy="763535"/>
          </a:xfrm>
          <a:prstGeom prst="rect">
            <a:avLst/>
          </a:prstGeom>
          <a:noFill/>
          <a:ln>
            <a:noFill/>
          </a:ln>
          <a:effectLst>
            <a:outerShdw blurRad="50800" dist="38100" dir="2700000" algn="tl" rotWithShape="0">
              <a:srgbClr val="000000">
                <a:alpha val="40000"/>
              </a:srgbClr>
            </a:outerShdw>
          </a:effectLst>
        </p:spPr>
      </p:pic>
      <p:pic>
        <p:nvPicPr>
          <p:cNvPr id="4" name="Google Shape;708;p70" descr="Icono&#10;&#10;Descripción generada automáticamente">
            <a:extLst>
              <a:ext uri="{FF2B5EF4-FFF2-40B4-BE49-F238E27FC236}">
                <a16:creationId xmlns:a16="http://schemas.microsoft.com/office/drawing/2014/main" id="{24476084-2FA1-0611-C9AF-92C3D40EE795}"/>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0447835" y="858674"/>
            <a:ext cx="763535" cy="763535"/>
          </a:xfrm>
          <a:prstGeom prst="rect">
            <a:avLst/>
          </a:prstGeom>
          <a:noFill/>
          <a:ln>
            <a:noFill/>
          </a:ln>
          <a:effectLst>
            <a:outerShdw blurRad="50800" dist="38100" dir="2700000" algn="tl" rotWithShape="0">
              <a:srgbClr val="000000">
                <a:alpha val="40000"/>
              </a:srgbClr>
            </a:outerShdw>
          </a:effectLst>
        </p:spPr>
      </p:pic>
      <p:pic>
        <p:nvPicPr>
          <p:cNvPr id="5" name="Google Shape;709;p70" descr="Icono&#10;&#10;Descripción generada automáticamente">
            <a:extLst>
              <a:ext uri="{FF2B5EF4-FFF2-40B4-BE49-F238E27FC236}">
                <a16:creationId xmlns:a16="http://schemas.microsoft.com/office/drawing/2014/main" id="{19B51060-6D53-FCEA-9BE5-94BA5050CCE5}"/>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0132494" y="184542"/>
            <a:ext cx="763535" cy="763535"/>
          </a:xfrm>
          <a:prstGeom prst="rect">
            <a:avLst/>
          </a:prstGeom>
          <a:noFill/>
          <a:ln>
            <a:noFill/>
          </a:ln>
          <a:effectLst>
            <a:outerShdw blurRad="50800" dist="38100" dir="2700000" algn="tl" rotWithShape="0">
              <a:srgbClr val="000000">
                <a:alpha val="40000"/>
              </a:srgbClr>
            </a:outerShdw>
          </a:effectLst>
        </p:spPr>
      </p:pic>
      <p:sp>
        <p:nvSpPr>
          <p:cNvPr id="6" name="TextBox 16">
            <a:extLst>
              <a:ext uri="{FF2B5EF4-FFF2-40B4-BE49-F238E27FC236}">
                <a16:creationId xmlns:a16="http://schemas.microsoft.com/office/drawing/2014/main" id="{7579B954-E58D-9F01-4635-8D226E8F109A}"/>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SEGURIDAD Y PREVENCIÓN</a:t>
            </a:r>
          </a:p>
        </p:txBody>
      </p:sp>
      <p:sp>
        <p:nvSpPr>
          <p:cNvPr id="7" name="Google Shape;129;p36">
            <a:extLst>
              <a:ext uri="{FF2B5EF4-FFF2-40B4-BE49-F238E27FC236}">
                <a16:creationId xmlns:a16="http://schemas.microsoft.com/office/drawing/2014/main" id="{3D234BDE-0622-F9E9-533F-7E25E44C83D9}"/>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grupo de personas esquiando en la nieve&#10;&#10;Descripción generada automáticamente">
            <a:extLst>
              <a:ext uri="{FF2B5EF4-FFF2-40B4-BE49-F238E27FC236}">
                <a16:creationId xmlns:a16="http://schemas.microsoft.com/office/drawing/2014/main" id="{DDA5A7DA-4211-CB5B-08FC-43A816A8ED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Freeform 3">
            <a:extLst>
              <a:ext uri="{FF2B5EF4-FFF2-40B4-BE49-F238E27FC236}">
                <a16:creationId xmlns:a16="http://schemas.microsoft.com/office/drawing/2014/main" id="{06950F29-0467-C9A0-AB46-90F54E9CA6CE}"/>
              </a:ext>
            </a:extLst>
          </p:cNvPr>
          <p:cNvSpPr/>
          <p:nvPr/>
        </p:nvSpPr>
        <p:spPr>
          <a:xfrm rot="-10800000" flipH="1">
            <a:off x="-1" y="0"/>
            <a:ext cx="12191999" cy="6858000"/>
          </a:xfrm>
          <a:custGeom>
            <a:avLst/>
            <a:gdLst/>
            <a:ahLst/>
            <a:cxnLst/>
            <a:rect l="l" t="t" r="r" b="b"/>
            <a:pathLst>
              <a:path w="14061049" h="14061049">
                <a:moveTo>
                  <a:pt x="14061049" y="0"/>
                </a:moveTo>
                <a:lnTo>
                  <a:pt x="0" y="0"/>
                </a:lnTo>
                <a:lnTo>
                  <a:pt x="0" y="14061049"/>
                </a:lnTo>
                <a:lnTo>
                  <a:pt x="14061049" y="14061049"/>
                </a:lnTo>
                <a:lnTo>
                  <a:pt x="1406104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_tradnl"/>
          </a:p>
        </p:txBody>
      </p:sp>
      <p:sp>
        <p:nvSpPr>
          <p:cNvPr id="8" name="Google Shape;129;p36">
            <a:extLst>
              <a:ext uri="{FF2B5EF4-FFF2-40B4-BE49-F238E27FC236}">
                <a16:creationId xmlns:a16="http://schemas.microsoft.com/office/drawing/2014/main" id="{1D2AB50C-698E-15FA-BF16-CE28CC762A80}"/>
              </a:ext>
            </a:extLst>
          </p:cNvPr>
          <p:cNvSpPr txBox="1"/>
          <p:nvPr/>
        </p:nvSpPr>
        <p:spPr>
          <a:xfrm>
            <a:off x="782967" y="2720788"/>
            <a:ext cx="7781264" cy="1416423"/>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5000" b="1" i="0" u="none" strike="noStrike" cap="none" dirty="0">
                <a:solidFill>
                  <a:srgbClr val="0B3C61"/>
                </a:solidFill>
                <a:latin typeface="Montserrat"/>
                <a:ea typeface="Montserrat"/>
                <a:cs typeface="Montserrat"/>
                <a:sym typeface="Montserrat"/>
              </a:rPr>
              <a:t>SEMANAS BLANCAS </a:t>
            </a:r>
            <a:endParaRPr sz="1400" b="0" i="0" u="none" strike="noStrike" cap="none" dirty="0">
              <a:solidFill>
                <a:srgbClr val="0B3C6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5000"/>
              <a:buFont typeface="Montserrat"/>
              <a:buNone/>
            </a:pPr>
            <a:r>
              <a:rPr lang="es-ES" sz="5000" b="1" i="0" u="none" strike="noStrike" cap="none" dirty="0">
                <a:solidFill>
                  <a:srgbClr val="0B3C61"/>
                </a:solidFill>
                <a:latin typeface="Montserrat"/>
                <a:ea typeface="Montserrat"/>
                <a:cs typeface="Montserrat"/>
                <a:sym typeface="Montserrat"/>
              </a:rPr>
              <a:t>ANDORRA</a:t>
            </a:r>
            <a:endParaRPr sz="1400" b="0" i="0" u="none" strike="noStrike" cap="none" dirty="0">
              <a:solidFill>
                <a:srgbClr val="0B3C61"/>
              </a:solidFill>
              <a:latin typeface="Arial"/>
              <a:ea typeface="Arial"/>
              <a:cs typeface="Arial"/>
              <a:sym typeface="Arial"/>
            </a:endParaRPr>
          </a:p>
        </p:txBody>
      </p:sp>
      <p:sp>
        <p:nvSpPr>
          <p:cNvPr id="14" name="TextBox 12">
            <a:extLst>
              <a:ext uri="{FF2B5EF4-FFF2-40B4-BE49-F238E27FC236}">
                <a16:creationId xmlns:a16="http://schemas.microsoft.com/office/drawing/2014/main" id="{A895F723-1FEE-4D30-EA82-FDC4566F368E}"/>
              </a:ext>
            </a:extLst>
          </p:cNvPr>
          <p:cNvSpPr txBox="1"/>
          <p:nvPr/>
        </p:nvSpPr>
        <p:spPr>
          <a:xfrm>
            <a:off x="782967" y="1406250"/>
            <a:ext cx="6851251" cy="316625"/>
          </a:xfrm>
          <a:prstGeom prst="rect">
            <a:avLst/>
          </a:prstGeom>
        </p:spPr>
        <p:txBody>
          <a:bodyPr wrap="square" lIns="0" tIns="0" rIns="0" bIns="0" rtlCol="0" anchor="t">
            <a:spAutoFit/>
          </a:bodyPr>
          <a:lstStyle/>
          <a:p>
            <a:pPr>
              <a:lnSpc>
                <a:spcPts val="2604"/>
              </a:lnSpc>
            </a:pPr>
            <a:r>
              <a:rPr lang="en-US" sz="2100" i="1" dirty="0">
                <a:solidFill>
                  <a:srgbClr val="1D1D1D"/>
                </a:solidFill>
                <a:highlight>
                  <a:srgbClr val="00FF00"/>
                </a:highlight>
                <a:latin typeface="Montserrat" pitchFamily="2" charset="77"/>
              </a:rPr>
              <a:t>PON EL NOMBRE DE TU CENTRO</a:t>
            </a:r>
          </a:p>
        </p:txBody>
      </p:sp>
      <p:sp>
        <p:nvSpPr>
          <p:cNvPr id="15" name="TextBox 14">
            <a:extLst>
              <a:ext uri="{FF2B5EF4-FFF2-40B4-BE49-F238E27FC236}">
                <a16:creationId xmlns:a16="http://schemas.microsoft.com/office/drawing/2014/main" id="{4A0C4589-CB90-A957-86B3-B7FA6EC0A609}"/>
              </a:ext>
            </a:extLst>
          </p:cNvPr>
          <p:cNvSpPr txBox="1"/>
          <p:nvPr/>
        </p:nvSpPr>
        <p:spPr>
          <a:xfrm>
            <a:off x="782967" y="5106271"/>
            <a:ext cx="6229094" cy="345479"/>
          </a:xfrm>
          <a:prstGeom prst="rect">
            <a:avLst/>
          </a:prstGeom>
        </p:spPr>
        <p:txBody>
          <a:bodyPr lIns="0" tIns="0" rIns="0" bIns="0" rtlCol="0" anchor="t">
            <a:spAutoFit/>
          </a:bodyPr>
          <a:lstStyle/>
          <a:p>
            <a:pPr>
              <a:lnSpc>
                <a:spcPts val="2940"/>
              </a:lnSpc>
            </a:pPr>
            <a:r>
              <a:rPr lang="en-US" sz="2100" dirty="0" err="1">
                <a:solidFill>
                  <a:srgbClr val="1D1D1D"/>
                </a:solidFill>
                <a:highlight>
                  <a:srgbClr val="00FF00"/>
                </a:highlight>
                <a:latin typeface="Montserrat"/>
              </a:rPr>
              <a:t>Pon</a:t>
            </a:r>
            <a:r>
              <a:rPr lang="en-US" sz="2100" dirty="0">
                <a:solidFill>
                  <a:srgbClr val="1D1D1D"/>
                </a:solidFill>
                <a:highlight>
                  <a:srgbClr val="00FF00"/>
                </a:highlight>
                <a:latin typeface="Montserrat"/>
              </a:rPr>
              <a:t> </a:t>
            </a:r>
            <a:r>
              <a:rPr lang="en-US" sz="2100" dirty="0" err="1">
                <a:solidFill>
                  <a:srgbClr val="1D1D1D"/>
                </a:solidFill>
                <a:highlight>
                  <a:srgbClr val="00FF00"/>
                </a:highlight>
                <a:latin typeface="Montserrat"/>
              </a:rPr>
              <a:t>el</a:t>
            </a:r>
            <a:r>
              <a:rPr lang="en-US" sz="2100" dirty="0">
                <a:solidFill>
                  <a:srgbClr val="1D1D1D"/>
                </a:solidFill>
                <a:highlight>
                  <a:srgbClr val="00FF00"/>
                </a:highlight>
                <a:latin typeface="Montserrat"/>
              </a:rPr>
              <a:t> </a:t>
            </a:r>
            <a:r>
              <a:rPr lang="en-US" sz="2100" dirty="0" err="1">
                <a:solidFill>
                  <a:srgbClr val="1D1D1D"/>
                </a:solidFill>
                <a:highlight>
                  <a:srgbClr val="00FF00"/>
                </a:highlight>
                <a:latin typeface="Montserrat"/>
              </a:rPr>
              <a:t>nombre</a:t>
            </a:r>
            <a:r>
              <a:rPr lang="en-US" sz="2100" dirty="0">
                <a:solidFill>
                  <a:srgbClr val="1D1D1D"/>
                </a:solidFill>
                <a:highlight>
                  <a:srgbClr val="00FF00"/>
                </a:highlight>
                <a:latin typeface="Montserrat"/>
              </a:rPr>
              <a:t> del </a:t>
            </a:r>
            <a:r>
              <a:rPr lang="en-US" sz="2100" dirty="0" err="1">
                <a:solidFill>
                  <a:srgbClr val="1D1D1D"/>
                </a:solidFill>
                <a:highlight>
                  <a:srgbClr val="00FF00"/>
                </a:highlight>
                <a:latin typeface="Montserrat"/>
              </a:rPr>
              <a:t>destino</a:t>
            </a:r>
            <a:endParaRPr lang="en-US" sz="2100" dirty="0">
              <a:solidFill>
                <a:srgbClr val="1D1D1D"/>
              </a:solidFill>
              <a:highlight>
                <a:srgbClr val="00FF00"/>
              </a:highlight>
              <a:latin typeface="Montserrat"/>
            </a:endParaRPr>
          </a:p>
        </p:txBody>
      </p:sp>
    </p:spTree>
    <p:extLst>
      <p:ext uri="{BB962C8B-B14F-4D97-AF65-F5344CB8AC3E}">
        <p14:creationId xmlns:p14="http://schemas.microsoft.com/office/powerpoint/2010/main" val="4218371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5" name="Google Shape;785;p75"/>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787" name="Google Shape;787;p75"/>
          <p:cNvGraphicFramePr/>
          <p:nvPr>
            <p:extLst>
              <p:ext uri="{D42A27DB-BD31-4B8C-83A1-F6EECF244321}">
                <p14:modId xmlns:p14="http://schemas.microsoft.com/office/powerpoint/2010/main" val="617087122"/>
              </p:ext>
            </p:extLst>
          </p:nvPr>
        </p:nvGraphicFramePr>
        <p:xfrm>
          <a:off x="479425" y="1838927"/>
          <a:ext cx="11162625" cy="2067248"/>
        </p:xfrm>
        <a:graphic>
          <a:graphicData uri="http://schemas.openxmlformats.org/drawingml/2006/table">
            <a:tbl>
              <a:tblPr firstRow="1" bandRow="1">
                <a:noFill/>
              </a:tblPr>
              <a:tblGrid>
                <a:gridCol w="1512000">
                  <a:extLst>
                    <a:ext uri="{9D8B030D-6E8A-4147-A177-3AD203B41FA5}">
                      <a16:colId xmlns:a16="http://schemas.microsoft.com/office/drawing/2014/main" val="20000"/>
                    </a:ext>
                  </a:extLst>
                </a:gridCol>
                <a:gridCol w="9650625">
                  <a:extLst>
                    <a:ext uri="{9D8B030D-6E8A-4147-A177-3AD203B41FA5}">
                      <a16:colId xmlns:a16="http://schemas.microsoft.com/office/drawing/2014/main" val="20001"/>
                    </a:ext>
                  </a:extLst>
                </a:gridCol>
              </a:tblGrid>
              <a:tr h="659436">
                <a:tc gridSpan="2">
                  <a:txBody>
                    <a:bodyPr/>
                    <a:lstStyle/>
                    <a:p>
                      <a:pPr marL="0" marR="0" lvl="0" indent="0" algn="l" rtl="0">
                        <a:lnSpc>
                          <a:spcPct val="100000"/>
                        </a:lnSpc>
                        <a:spcBef>
                          <a:spcPts val="0"/>
                        </a:spcBef>
                        <a:spcAft>
                          <a:spcPts val="0"/>
                        </a:spcAft>
                        <a:buNone/>
                      </a:pPr>
                      <a:r>
                        <a:rPr lang="es-ES" sz="2000" b="1" u="none" strike="noStrike" cap="none">
                          <a:solidFill>
                            <a:srgbClr val="0B3C61"/>
                          </a:solidFill>
                          <a:latin typeface="Montserrat"/>
                          <a:ea typeface="Montserrat"/>
                          <a:cs typeface="Montserrat"/>
                          <a:sym typeface="Montserrat"/>
                        </a:rPr>
                        <a:t>Alimentación, hidratación y descanso</a:t>
                      </a:r>
                      <a:endParaRPr sz="1200" u="none" strike="noStrike" cap="none">
                        <a:latin typeface="Times New Roman"/>
                        <a:ea typeface="Times New Roman"/>
                        <a:cs typeface="Times New Roman"/>
                        <a:sym typeface="Times New Roman"/>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0"/>
                  </a:ext>
                </a:extLst>
              </a:tr>
              <a:tr h="1407812">
                <a:tc>
                  <a:txBody>
                    <a:bodyPr/>
                    <a:lstStyle/>
                    <a:p>
                      <a:pPr marL="0" marR="0" lvl="0" indent="0" algn="just" rtl="0">
                        <a:lnSpc>
                          <a:spcPct val="100000"/>
                        </a:lnSpc>
                        <a:spcBef>
                          <a:spcPts val="0"/>
                        </a:spcBef>
                        <a:spcAft>
                          <a:spcPts val="0"/>
                        </a:spcAft>
                        <a:buNone/>
                      </a:pPr>
                      <a:endParaRPr sz="105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just" rtl="0">
                        <a:lnSpc>
                          <a:spcPct val="100000"/>
                        </a:lnSpc>
                        <a:spcBef>
                          <a:spcPts val="0"/>
                        </a:spcBef>
                        <a:spcAft>
                          <a:spcPts val="0"/>
                        </a:spcAft>
                        <a:buNone/>
                      </a:pPr>
                      <a:r>
                        <a:rPr lang="es-ES" sz="1200" b="0" i="0" u="none" strike="noStrike" cap="none" dirty="0">
                          <a:solidFill>
                            <a:srgbClr val="000000"/>
                          </a:solidFill>
                          <a:latin typeface="Montserrat"/>
                          <a:ea typeface="Montserrat"/>
                          <a:cs typeface="Montserrat"/>
                          <a:sym typeface="Montserrat"/>
                        </a:rPr>
                        <a:t>Alimentación, hidratación y descanso: Estos aspectos son de suma importancia y no deben tomarse a la ligera. Todos los días nos levantaremos aproximadamente a las 07:00 h de la mañana. Empezaremos a esquiar en torno a las 09:45 h y permaneceremos en las pistas durante 7 horas, hasta las 16:45 h. Finalmente, llegaremos a nuestro hotel aproximadamente a las 18:30 h. Por lo tanto, es crucial que descansemos adecuadamente, mantengamos una alimentación equilibrada y nos hidratemos de forma constante</a:t>
                      </a:r>
                      <a:endParaRPr sz="1200"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bl>
          </a:graphicData>
        </a:graphic>
      </p:graphicFrame>
      <p:pic>
        <p:nvPicPr>
          <p:cNvPr id="792" name="Google Shape;792;p75" descr="Imagen que contiene Logotipo&#10;&#10;Descripción generada automáticamente"/>
          <p:cNvPicPr preferRelativeResize="0"/>
          <p:nvPr/>
        </p:nvPicPr>
        <p:blipFill rotWithShape="1">
          <a:blip r:embed="rId3">
            <a:alphaModFix/>
          </a:blip>
          <a:srcRect/>
          <a:stretch/>
        </p:blipFill>
        <p:spPr>
          <a:xfrm>
            <a:off x="549955" y="2431534"/>
            <a:ext cx="1349375" cy="1349375"/>
          </a:xfrm>
          <a:prstGeom prst="rect">
            <a:avLst/>
          </a:prstGeom>
          <a:noFill/>
          <a:ln>
            <a:noFill/>
          </a:ln>
          <a:effectLst>
            <a:outerShdw blurRad="50800" dist="38100" dir="2700000" algn="tl" rotWithShape="0">
              <a:srgbClr val="000000">
                <a:alpha val="40000"/>
              </a:srgbClr>
            </a:outerShdw>
          </a:effectLst>
        </p:spPr>
      </p:pic>
      <p:pic>
        <p:nvPicPr>
          <p:cNvPr id="2" name="Google Shape;706;p70" descr="Icono&#10;&#10;Descripción generada automáticamente">
            <a:extLst>
              <a:ext uri="{FF2B5EF4-FFF2-40B4-BE49-F238E27FC236}">
                <a16:creationId xmlns:a16="http://schemas.microsoft.com/office/drawing/2014/main" id="{DB607D2D-3651-D137-FC73-D29644962FCC}"/>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1000540" y="327609"/>
            <a:ext cx="763535" cy="763535"/>
          </a:xfrm>
          <a:prstGeom prst="rect">
            <a:avLst/>
          </a:prstGeom>
          <a:noFill/>
          <a:ln>
            <a:noFill/>
          </a:ln>
          <a:effectLst>
            <a:outerShdw blurRad="50800" dist="38100" dir="2700000" algn="tl" rotWithShape="0">
              <a:srgbClr val="000000">
                <a:alpha val="40000"/>
              </a:srgbClr>
            </a:outerShdw>
          </a:effectLst>
        </p:spPr>
      </p:pic>
      <p:pic>
        <p:nvPicPr>
          <p:cNvPr id="3" name="Google Shape;707;p70" descr="Imagen en blanco y negro&#10;&#10;Descripción generada automáticamente con confianza media">
            <a:extLst>
              <a:ext uri="{FF2B5EF4-FFF2-40B4-BE49-F238E27FC236}">
                <a16:creationId xmlns:a16="http://schemas.microsoft.com/office/drawing/2014/main" id="{E23A3790-5819-289E-2E2B-AAF852C9098E}"/>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1117760" y="1092530"/>
            <a:ext cx="763535" cy="763535"/>
          </a:xfrm>
          <a:prstGeom prst="rect">
            <a:avLst/>
          </a:prstGeom>
          <a:noFill/>
          <a:ln>
            <a:noFill/>
          </a:ln>
          <a:effectLst>
            <a:outerShdw blurRad="50800" dist="38100" dir="2700000" algn="tl" rotWithShape="0">
              <a:srgbClr val="000000">
                <a:alpha val="40000"/>
              </a:srgbClr>
            </a:outerShdw>
          </a:effectLst>
        </p:spPr>
      </p:pic>
      <p:pic>
        <p:nvPicPr>
          <p:cNvPr id="4" name="Google Shape;708;p70" descr="Icono&#10;&#10;Descripción generada automáticamente">
            <a:extLst>
              <a:ext uri="{FF2B5EF4-FFF2-40B4-BE49-F238E27FC236}">
                <a16:creationId xmlns:a16="http://schemas.microsoft.com/office/drawing/2014/main" id="{54967D21-908D-59C0-1EFD-DDE4316201A3}"/>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447835" y="858674"/>
            <a:ext cx="763535" cy="763535"/>
          </a:xfrm>
          <a:prstGeom prst="rect">
            <a:avLst/>
          </a:prstGeom>
          <a:noFill/>
          <a:ln>
            <a:noFill/>
          </a:ln>
          <a:effectLst>
            <a:outerShdw blurRad="50800" dist="38100" dir="2700000" algn="tl" rotWithShape="0">
              <a:srgbClr val="000000">
                <a:alpha val="40000"/>
              </a:srgbClr>
            </a:outerShdw>
          </a:effectLst>
        </p:spPr>
      </p:pic>
      <p:pic>
        <p:nvPicPr>
          <p:cNvPr id="5" name="Google Shape;709;p70" descr="Icono&#10;&#10;Descripción generada automáticamente">
            <a:extLst>
              <a:ext uri="{FF2B5EF4-FFF2-40B4-BE49-F238E27FC236}">
                <a16:creationId xmlns:a16="http://schemas.microsoft.com/office/drawing/2014/main" id="{C0986BD9-80E5-5A4F-5B4F-BF34856FF07B}"/>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0132494" y="184542"/>
            <a:ext cx="763535" cy="763535"/>
          </a:xfrm>
          <a:prstGeom prst="rect">
            <a:avLst/>
          </a:prstGeom>
          <a:noFill/>
          <a:ln>
            <a:noFill/>
          </a:ln>
          <a:effectLst>
            <a:outerShdw blurRad="50800" dist="38100" dir="2700000" algn="tl" rotWithShape="0">
              <a:srgbClr val="000000">
                <a:alpha val="40000"/>
              </a:srgbClr>
            </a:outerShdw>
          </a:effectLst>
        </p:spPr>
      </p:pic>
      <p:sp>
        <p:nvSpPr>
          <p:cNvPr id="6" name="TextBox 16">
            <a:extLst>
              <a:ext uri="{FF2B5EF4-FFF2-40B4-BE49-F238E27FC236}">
                <a16:creationId xmlns:a16="http://schemas.microsoft.com/office/drawing/2014/main" id="{8E5843DD-3CE7-071A-A362-5B2502762931}"/>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SEGURIDAD Y PREVENCIÓN</a:t>
            </a:r>
          </a:p>
        </p:txBody>
      </p:sp>
      <p:sp>
        <p:nvSpPr>
          <p:cNvPr id="7" name="Google Shape;129;p36">
            <a:extLst>
              <a:ext uri="{FF2B5EF4-FFF2-40B4-BE49-F238E27FC236}">
                <a16:creationId xmlns:a16="http://schemas.microsoft.com/office/drawing/2014/main" id="{4D8AD5F5-7725-8888-8047-E1CD53F81CE3}"/>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0B1DD2AD-C75A-5F8B-09D3-A7710FC335FF}"/>
              </a:ext>
            </a:extLst>
          </p:cNvPr>
          <p:cNvGraphicFramePr>
            <a:graphicFrameLocks noGrp="1"/>
          </p:cNvGraphicFramePr>
          <p:nvPr>
            <p:extLst>
              <p:ext uri="{D42A27DB-BD31-4B8C-83A1-F6EECF244321}">
                <p14:modId xmlns:p14="http://schemas.microsoft.com/office/powerpoint/2010/main" val="3224235163"/>
              </p:ext>
            </p:extLst>
          </p:nvPr>
        </p:nvGraphicFramePr>
        <p:xfrm>
          <a:off x="612812" y="2686751"/>
          <a:ext cx="3313928" cy="1854200"/>
        </p:xfrm>
        <a:graphic>
          <a:graphicData uri="http://schemas.openxmlformats.org/drawingml/2006/table">
            <a:tbl>
              <a:tblPr firstRow="1" bandRow="1">
                <a:tableStyleId>{5C22544A-7EE6-4342-B048-85BDC9FD1C3A}</a:tableStyleId>
              </a:tblPr>
              <a:tblGrid>
                <a:gridCol w="547260">
                  <a:extLst>
                    <a:ext uri="{9D8B030D-6E8A-4147-A177-3AD203B41FA5}">
                      <a16:colId xmlns:a16="http://schemas.microsoft.com/office/drawing/2014/main" val="3048175617"/>
                    </a:ext>
                  </a:extLst>
                </a:gridCol>
                <a:gridCol w="2766668">
                  <a:extLst>
                    <a:ext uri="{9D8B030D-6E8A-4147-A177-3AD203B41FA5}">
                      <a16:colId xmlns:a16="http://schemas.microsoft.com/office/drawing/2014/main" val="3415040083"/>
                    </a:ext>
                  </a:extLst>
                </a:gridCol>
              </a:tblGrid>
              <a:tr h="370840">
                <a:tc>
                  <a:txBody>
                    <a:bodyPr/>
                    <a:lstStyle/>
                    <a:p>
                      <a:r>
                        <a:rPr lang="es-ES_tradnl" sz="1400" b="0" i="0" dirty="0">
                          <a:solidFill>
                            <a:srgbClr val="1D1D1D"/>
                          </a:solidFill>
                          <a:latin typeface="Montserrat" pitchFamily="2" charset="77"/>
                        </a:rPr>
                        <a:t>1.</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1" dirty="0">
                          <a:solidFill>
                            <a:srgbClr val="1D1D1D"/>
                          </a:solidFill>
                          <a:highlight>
                            <a:srgbClr val="00FF00"/>
                          </a:highlight>
                          <a:latin typeface="Montserrat" pitchFamily="2" charset="77"/>
                        </a:rPr>
                        <a:t>PROF.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854849"/>
                  </a:ext>
                </a:extLst>
              </a:tr>
              <a:tr h="370840">
                <a:tc>
                  <a:txBody>
                    <a:bodyPr/>
                    <a:lstStyle/>
                    <a:p>
                      <a:r>
                        <a:rPr lang="es-ES_tradnl" sz="1400" dirty="0">
                          <a:solidFill>
                            <a:srgbClr val="1D1D1D"/>
                          </a:solidFill>
                          <a:latin typeface="Montserrat" pitchFamily="2" charset="77"/>
                        </a:rPr>
                        <a:t>2.</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1" dirty="0">
                          <a:solidFill>
                            <a:srgbClr val="1D1D1D"/>
                          </a:solidFill>
                          <a:highlight>
                            <a:srgbClr val="00FF00"/>
                          </a:highlight>
                          <a:latin typeface="Montserrat" pitchFamily="2" charset="77"/>
                        </a:rPr>
                        <a:t>PROF.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626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dirty="0">
                          <a:solidFill>
                            <a:srgbClr val="1D1D1D"/>
                          </a:solidFill>
                          <a:latin typeface="Montserrat" pitchFamily="2" charset="77"/>
                        </a:rPr>
                        <a:t>3.</a:t>
                      </a:r>
                      <a:endParaRPr lang="es-ES_tradnl" sz="1400" u="sng" dirty="0">
                        <a:solidFill>
                          <a:srgbClr val="1D1D1D"/>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1" dirty="0">
                          <a:solidFill>
                            <a:srgbClr val="1D1D1D"/>
                          </a:solidFill>
                          <a:highlight>
                            <a:srgbClr val="00FF00"/>
                          </a:highlight>
                          <a:latin typeface="Montserrat" pitchFamily="2" charset="77"/>
                        </a:rPr>
                        <a:t>PROF.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134500"/>
                  </a:ext>
                </a:extLst>
              </a:tr>
              <a:tr h="370840">
                <a:tc>
                  <a:txBody>
                    <a:bodyPr/>
                    <a:lstStyle/>
                    <a:p>
                      <a:r>
                        <a:rPr lang="es-ES_tradnl" sz="1400" dirty="0">
                          <a:solidFill>
                            <a:srgbClr val="1D1D1D"/>
                          </a:solidFill>
                          <a:latin typeface="Montserrat" pitchFamily="2" charset="77"/>
                        </a:rPr>
                        <a:t>4.</a:t>
                      </a:r>
                      <a:endParaRPr lang="es-ES_tradnl" sz="1400" b="0" i="0" dirty="0">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1" dirty="0">
                          <a:solidFill>
                            <a:srgbClr val="1D1D1D"/>
                          </a:solidFill>
                          <a:highlight>
                            <a:srgbClr val="00FF00"/>
                          </a:highlight>
                          <a:latin typeface="Montserrat" pitchFamily="2" charset="77"/>
                        </a:rPr>
                        <a:t>PROF.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353664"/>
                  </a:ext>
                </a:extLst>
              </a:tr>
              <a:tr h="370840">
                <a:tc>
                  <a:txBody>
                    <a:bodyPr/>
                    <a:lstStyle/>
                    <a:p>
                      <a:r>
                        <a:rPr lang="es-ES_tradnl" sz="1400" b="0" i="0" dirty="0">
                          <a:latin typeface="Montserrat" pitchFamily="2" charset="77"/>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0" i="1" dirty="0">
                          <a:solidFill>
                            <a:srgbClr val="1D1D1D"/>
                          </a:solidFill>
                          <a:highlight>
                            <a:srgbClr val="00FF00"/>
                          </a:highlight>
                          <a:latin typeface="Montserrat" pitchFamily="2" charset="77"/>
                        </a:rPr>
                        <a:t>PROF.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4851752"/>
                  </a:ext>
                </a:extLst>
              </a:tr>
            </a:tbl>
          </a:graphicData>
        </a:graphic>
      </p:graphicFrame>
      <p:sp>
        <p:nvSpPr>
          <p:cNvPr id="23" name="Google Shape;129;p36">
            <a:extLst>
              <a:ext uri="{FF2B5EF4-FFF2-40B4-BE49-F238E27FC236}">
                <a16:creationId xmlns:a16="http://schemas.microsoft.com/office/drawing/2014/main" id="{9DB61297-A654-A53A-9259-642EBDFEF827}"/>
              </a:ext>
            </a:extLst>
          </p:cNvPr>
          <p:cNvSpPr txBox="1"/>
          <p:nvPr/>
        </p:nvSpPr>
        <p:spPr>
          <a:xfrm>
            <a:off x="9986631" y="121832"/>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u="none" strike="noStrike" cap="none" dirty="0">
                <a:solidFill>
                  <a:srgbClr val="0B3C61"/>
                </a:solidFill>
                <a:latin typeface="Montserrat SemiBold" pitchFamily="2" charset="77"/>
                <a:ea typeface="Montserrat"/>
                <a:cs typeface="Montserrat"/>
                <a:sym typeface="Montserrat"/>
              </a:rPr>
              <a:t>NOMBRE INSTITUTO</a:t>
            </a:r>
            <a:endParaRPr sz="1400" b="1" u="none" strike="noStrike" cap="none" dirty="0">
              <a:solidFill>
                <a:srgbClr val="0B3C61"/>
              </a:solidFill>
              <a:latin typeface="Montserrat SemiBold" pitchFamily="2" charset="77"/>
              <a:ea typeface="Arial"/>
              <a:cs typeface="Arial"/>
              <a:sym typeface="Arial"/>
            </a:endParaRPr>
          </a:p>
        </p:txBody>
      </p:sp>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4. PARTICIPANTES</a:t>
            </a:r>
          </a:p>
        </p:txBody>
      </p:sp>
      <p:sp>
        <p:nvSpPr>
          <p:cNvPr id="2" name="TextBox 18">
            <a:extLst>
              <a:ext uri="{FF2B5EF4-FFF2-40B4-BE49-F238E27FC236}">
                <a16:creationId xmlns:a16="http://schemas.microsoft.com/office/drawing/2014/main" id="{553DBFA4-B13E-7529-995A-0F96EE846C52}"/>
              </a:ext>
            </a:extLst>
          </p:cNvPr>
          <p:cNvSpPr txBox="1"/>
          <p:nvPr/>
        </p:nvSpPr>
        <p:spPr>
          <a:xfrm>
            <a:off x="686572" y="1886727"/>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4.2. </a:t>
            </a:r>
            <a:r>
              <a:rPr lang="es-ES_tradnl" b="1" dirty="0">
                <a:solidFill>
                  <a:srgbClr val="0B3C61"/>
                </a:solidFill>
                <a:latin typeface="Montserrat SemiBold" pitchFamily="2" charset="77"/>
              </a:rPr>
              <a:t>PROFESORADO ACOMPAÑANTE</a:t>
            </a:r>
          </a:p>
        </p:txBody>
      </p:sp>
      <p:sp>
        <p:nvSpPr>
          <p:cNvPr id="3" name="TextBox 18">
            <a:extLst>
              <a:ext uri="{FF2B5EF4-FFF2-40B4-BE49-F238E27FC236}">
                <a16:creationId xmlns:a16="http://schemas.microsoft.com/office/drawing/2014/main" id="{1634A6CC-D68C-8013-650E-258111660C42}"/>
              </a:ext>
            </a:extLst>
          </p:cNvPr>
          <p:cNvSpPr txBox="1"/>
          <p:nvPr/>
        </p:nvSpPr>
        <p:spPr>
          <a:xfrm>
            <a:off x="686571" y="4837921"/>
            <a:ext cx="10557691" cy="1519070"/>
          </a:xfrm>
          <a:prstGeom prst="rect">
            <a:avLst/>
          </a:prstGeom>
        </p:spPr>
        <p:txBody>
          <a:bodyPr wrap="square" lIns="0" tIns="0" rIns="0" bIns="0" rtlCol="0" anchor="t">
            <a:spAutoFit/>
          </a:bodyPr>
          <a:lstStyle/>
          <a:p>
            <a:pPr algn="just">
              <a:lnSpc>
                <a:spcPts val="1960"/>
              </a:lnSpc>
            </a:pPr>
            <a:r>
              <a:rPr lang="es-ES_tradnl" sz="1400" dirty="0">
                <a:solidFill>
                  <a:srgbClr val="1D1D1D"/>
                </a:solidFill>
                <a:latin typeface="Montserrat" pitchFamily="2" charset="77"/>
              </a:rPr>
              <a:t>EL DÍA DE LA SALIDA DEL VIAJE, SE FACILITARÁ UN NÚMERO DE TELÉFONO ADICIONAL DE CONTACTO DIRECTO CON EL PROFESORADO. </a:t>
            </a:r>
          </a:p>
          <a:p>
            <a:pPr algn="just">
              <a:lnSpc>
                <a:spcPts val="1960"/>
              </a:lnSpc>
            </a:pPr>
            <a:endParaRPr lang="es-ES_tradnl" sz="1400" dirty="0">
              <a:solidFill>
                <a:srgbClr val="1D1D1D"/>
              </a:solidFill>
              <a:latin typeface="Montserrat" pitchFamily="2" charset="77"/>
            </a:endParaRPr>
          </a:p>
          <a:p>
            <a:pPr algn="just">
              <a:lnSpc>
                <a:spcPts val="1960"/>
              </a:lnSpc>
            </a:pPr>
            <a:r>
              <a:rPr lang="es-ES_tradnl" sz="1400" dirty="0">
                <a:solidFill>
                  <a:srgbClr val="1D1D1D"/>
                </a:solidFill>
                <a:latin typeface="Montserrat" pitchFamily="2" charset="77"/>
              </a:rPr>
              <a:t>DIARIAMENTE SE INFORMARÁ AL CENTRO DEL TRANSCURSO DE LA ACTIVIDAD. </a:t>
            </a:r>
          </a:p>
          <a:p>
            <a:pPr algn="just">
              <a:lnSpc>
                <a:spcPts val="1960"/>
              </a:lnSpc>
            </a:pPr>
            <a:endParaRPr lang="es-ES_tradnl" sz="1400" dirty="0">
              <a:solidFill>
                <a:srgbClr val="1D1D1D"/>
              </a:solidFill>
              <a:latin typeface="Montserrat" pitchFamily="2" charset="77"/>
            </a:endParaRPr>
          </a:p>
          <a:p>
            <a:pPr algn="just">
              <a:lnSpc>
                <a:spcPts val="1960"/>
              </a:lnSpc>
            </a:pPr>
            <a:r>
              <a:rPr lang="es-ES_tradnl" sz="1400" dirty="0">
                <a:solidFill>
                  <a:srgbClr val="1D1D1D"/>
                </a:solidFill>
                <a:latin typeface="Montserrat" pitchFamily="2" charset="77"/>
              </a:rPr>
              <a:t>ANTE CUALQUIER INCIDENCIA RELEVANTE, SE INFORMARÁ INMEDIATAMENTE A LOS PADRES DEL ALUMN@.</a:t>
            </a:r>
          </a:p>
        </p:txBody>
      </p:sp>
      <p:sp>
        <p:nvSpPr>
          <p:cNvPr id="5" name="Google Shape;129;p36">
            <a:extLst>
              <a:ext uri="{FF2B5EF4-FFF2-40B4-BE49-F238E27FC236}">
                <a16:creationId xmlns:a16="http://schemas.microsoft.com/office/drawing/2014/main" id="{36F0E91D-D05E-C443-A094-7A850529547A}"/>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3329877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5. EL VIAJE INCLUYE</a:t>
            </a:r>
          </a:p>
        </p:txBody>
      </p:sp>
      <p:sp>
        <p:nvSpPr>
          <p:cNvPr id="8" name="CuadroTexto 7">
            <a:extLst>
              <a:ext uri="{FF2B5EF4-FFF2-40B4-BE49-F238E27FC236}">
                <a16:creationId xmlns:a16="http://schemas.microsoft.com/office/drawing/2014/main" id="{044B8D87-BCD7-B5EF-D2FD-A3717967C980}"/>
              </a:ext>
            </a:extLst>
          </p:cNvPr>
          <p:cNvSpPr txBox="1"/>
          <p:nvPr/>
        </p:nvSpPr>
        <p:spPr>
          <a:xfrm>
            <a:off x="686571" y="1881188"/>
            <a:ext cx="10557691" cy="4431983"/>
          </a:xfrm>
          <a:prstGeom prst="rect">
            <a:avLst/>
          </a:prstGeom>
          <a:noFill/>
        </p:spPr>
        <p:txBody>
          <a:bodyPr wrap="square">
            <a:spAutoFit/>
          </a:bodyPr>
          <a:lstStyle/>
          <a:p>
            <a:pPr marL="285750" indent="-285750" algn="just">
              <a:spcBef>
                <a:spcPts val="600"/>
              </a:spcBef>
              <a:spcAft>
                <a:spcPts val="600"/>
              </a:spcAft>
              <a:buFont typeface="Letra del sistema regular"/>
              <a:buChar char="❄️"/>
            </a:pPr>
            <a:r>
              <a:rPr lang="es-ES" sz="1400" dirty="0">
                <a:effectLst/>
                <a:latin typeface="Montserrat" pitchFamily="2" charset="77"/>
              </a:rPr>
              <a:t>TRASLADO EN AUTOBÚS </a:t>
            </a:r>
            <a:r>
              <a:rPr lang="es-ES" sz="1400" b="1" i="1" dirty="0">
                <a:effectLst/>
                <a:highlight>
                  <a:srgbClr val="00FF00"/>
                </a:highlight>
                <a:latin typeface="Montserrat" pitchFamily="2" charset="77"/>
              </a:rPr>
              <a:t>POBLACIÓN DE SALIDA – POBLACIÓN DE DESTINO</a:t>
            </a:r>
            <a:r>
              <a:rPr lang="es-ES" sz="1400" i="1" dirty="0">
                <a:effectLst/>
                <a:highlight>
                  <a:srgbClr val="00FF00"/>
                </a:highlight>
                <a:latin typeface="Montserrat" pitchFamily="2" charset="77"/>
              </a:rPr>
              <a:t> Y </a:t>
            </a:r>
            <a:r>
              <a:rPr lang="es-ES" sz="1400" b="1" i="1" dirty="0">
                <a:effectLst/>
                <a:highlight>
                  <a:srgbClr val="00FF00"/>
                </a:highlight>
                <a:latin typeface="Montserrat" pitchFamily="2" charset="77"/>
              </a:rPr>
              <a:t>POBLACIÓN DE SALIDA – POBLACIÓN DE DESTINO</a:t>
            </a:r>
            <a:r>
              <a:rPr lang="es-ES" sz="1400" dirty="0">
                <a:effectLst/>
                <a:latin typeface="Montserrat" pitchFamily="2" charset="77"/>
              </a:rPr>
              <a:t>. TRASLADO DIARIO DEL HOTEL A PISTAS.</a:t>
            </a:r>
          </a:p>
          <a:p>
            <a:pPr marL="285750" indent="-285750" algn="just">
              <a:spcBef>
                <a:spcPts val="600"/>
              </a:spcBef>
              <a:spcAft>
                <a:spcPts val="600"/>
              </a:spcAft>
              <a:buFont typeface="Letra del sistema regular"/>
              <a:buChar char="❄️"/>
            </a:pPr>
            <a:r>
              <a:rPr lang="es-ES" sz="1400" dirty="0">
                <a:effectLst/>
                <a:latin typeface="Montserrat" pitchFamily="2" charset="77"/>
              </a:rPr>
              <a:t>ESTANCIA DE 5 NOCHES EN HOTEL 3* EN RÉGIMEN DE MEDIA PENSIÓN (DESAYUNO Y CENA).</a:t>
            </a:r>
          </a:p>
          <a:p>
            <a:pPr marL="285750" indent="-285750" algn="just">
              <a:spcBef>
                <a:spcPts val="600"/>
              </a:spcBef>
              <a:spcAft>
                <a:spcPts val="600"/>
              </a:spcAft>
              <a:buFont typeface="Letra del sistema regular"/>
              <a:buChar char="❄️"/>
            </a:pPr>
            <a:r>
              <a:rPr lang="es-ES" sz="1400" dirty="0">
                <a:latin typeface="Montserrat" pitchFamily="2" charset="77"/>
              </a:rPr>
              <a:t>DISTRIBUCIÓN DE HABITACIONES: ESCOLARES EN HABITACIONES MÚLTIPLES. PROFESORES EN HABITACIONES DOBLES. 1 HABITACIÓN INDIVIDUAL SIN SUPLEMENTO. </a:t>
            </a:r>
            <a:endParaRPr lang="es-ES" sz="1400" dirty="0">
              <a:effectLst/>
              <a:latin typeface="Montserrat" pitchFamily="2" charset="77"/>
            </a:endParaRPr>
          </a:p>
          <a:p>
            <a:pPr marL="285750" indent="-285750" algn="just">
              <a:spcBef>
                <a:spcPts val="600"/>
              </a:spcBef>
              <a:spcAft>
                <a:spcPts val="600"/>
              </a:spcAft>
              <a:buFont typeface="Letra del sistema regular"/>
              <a:buChar char="❄️"/>
            </a:pPr>
            <a:r>
              <a:rPr lang="es-ES" sz="1400" dirty="0">
                <a:effectLst/>
                <a:latin typeface="Montserrat" pitchFamily="2" charset="77"/>
              </a:rPr>
              <a:t>RÉGIMEN: PENSIÓN COMPLETA (DESAYUNO Y CENA EN EL HOTEL, Y ALMUERZO EN PISTAS).</a:t>
            </a:r>
          </a:p>
          <a:p>
            <a:pPr marL="285750" indent="-285750" algn="just">
              <a:spcBef>
                <a:spcPts val="600"/>
              </a:spcBef>
              <a:spcAft>
                <a:spcPts val="600"/>
              </a:spcAft>
              <a:buFont typeface="Letra del sistema regular"/>
              <a:buChar char="❄️"/>
            </a:pPr>
            <a:r>
              <a:rPr lang="es-ES" sz="1400" dirty="0">
                <a:effectLst/>
                <a:latin typeface="Montserrat" pitchFamily="2" charset="77"/>
              </a:rPr>
              <a:t>FORFAIT DE 5 DÍAS EN </a:t>
            </a:r>
            <a:r>
              <a:rPr lang="es-ES" sz="1400" b="1" dirty="0">
                <a:effectLst/>
                <a:latin typeface="Montserrat" pitchFamily="2" charset="77"/>
              </a:rPr>
              <a:t>VALLNORD (SOLEDU-TARTER).</a:t>
            </a:r>
          </a:p>
          <a:p>
            <a:pPr marL="285750" indent="-285750" algn="just">
              <a:spcBef>
                <a:spcPts val="600"/>
              </a:spcBef>
              <a:spcAft>
                <a:spcPts val="600"/>
              </a:spcAft>
              <a:buFont typeface="Letra del sistema regular"/>
              <a:buChar char="❄️"/>
            </a:pPr>
            <a:r>
              <a:rPr lang="es-ES" sz="1400" dirty="0">
                <a:effectLst/>
                <a:latin typeface="Montserrat" pitchFamily="2" charset="77"/>
              </a:rPr>
              <a:t>CLASES DE ESQUÍ/SNOW BOARD 2 HORAS DIARIAS DURANTE 5 DÍAS.</a:t>
            </a:r>
          </a:p>
          <a:p>
            <a:pPr marL="285750" indent="-285750" algn="just">
              <a:spcBef>
                <a:spcPts val="600"/>
              </a:spcBef>
              <a:spcAft>
                <a:spcPts val="600"/>
              </a:spcAft>
              <a:buFont typeface="Letra del sistema regular"/>
              <a:buChar char="❄️"/>
            </a:pPr>
            <a:r>
              <a:rPr lang="es-ES" sz="1400" dirty="0">
                <a:effectLst/>
                <a:latin typeface="Montserrat" pitchFamily="2" charset="77"/>
              </a:rPr>
              <a:t>ALQUILER DE MATERIAL DE ESQUÍ (SUPLEMENTO SNOW BOARD).</a:t>
            </a:r>
          </a:p>
          <a:p>
            <a:pPr marL="285750" indent="-285750" algn="just">
              <a:spcBef>
                <a:spcPts val="600"/>
              </a:spcBef>
              <a:spcAft>
                <a:spcPts val="600"/>
              </a:spcAft>
              <a:buFont typeface="Letra del sistema regular"/>
              <a:buChar char="❄️"/>
            </a:pPr>
            <a:r>
              <a:rPr lang="es-ES" sz="1400" dirty="0">
                <a:effectLst/>
                <a:latin typeface="Montserrat" pitchFamily="2" charset="77"/>
              </a:rPr>
              <a:t>ALQUILER DE CASCOS Y PETOS.</a:t>
            </a:r>
          </a:p>
          <a:p>
            <a:pPr marL="285750" indent="-285750" algn="just">
              <a:spcBef>
                <a:spcPts val="600"/>
              </a:spcBef>
              <a:spcAft>
                <a:spcPts val="600"/>
              </a:spcAft>
              <a:buFont typeface="Letra del sistema regular"/>
              <a:buChar char="❄️"/>
            </a:pPr>
            <a:r>
              <a:rPr lang="es-ES" sz="1400" dirty="0">
                <a:effectLst/>
                <a:latin typeface="Montserrat" pitchFamily="2" charset="77"/>
              </a:rPr>
              <a:t>JAULAS A PIE DE PISTAS PARA ALMACENAJE DIARIO DE MATERIAL.</a:t>
            </a:r>
          </a:p>
          <a:p>
            <a:pPr marL="285750" indent="-285750" algn="just">
              <a:spcBef>
                <a:spcPts val="600"/>
              </a:spcBef>
              <a:spcAft>
                <a:spcPts val="600"/>
              </a:spcAft>
              <a:buFont typeface="Letra del sistema regular"/>
              <a:buChar char="❄️"/>
            </a:pPr>
            <a:r>
              <a:rPr lang="es-ES" sz="1400" dirty="0">
                <a:effectLst/>
                <a:latin typeface="Montserrat" pitchFamily="2" charset="77"/>
              </a:rPr>
              <a:t>SEGURO DE ACCIDENTES Y RESPONSABILIDAD CIVIL.</a:t>
            </a:r>
          </a:p>
          <a:p>
            <a:pPr marL="285750" indent="-285750" algn="just">
              <a:spcBef>
                <a:spcPts val="600"/>
              </a:spcBef>
              <a:spcAft>
                <a:spcPts val="600"/>
              </a:spcAft>
              <a:buFont typeface="Letra del sistema regular"/>
              <a:buChar char="❄️"/>
            </a:pPr>
            <a:r>
              <a:rPr lang="es-ES" sz="1400" dirty="0">
                <a:effectLst/>
                <a:latin typeface="Montserrat" pitchFamily="2" charset="77"/>
              </a:rPr>
              <a:t>ASISTENCIA DE GUÍA ESPECIALIZADO DURANTE TODA LA ESTANCIA.</a:t>
            </a:r>
          </a:p>
        </p:txBody>
      </p:sp>
      <p:sp>
        <p:nvSpPr>
          <p:cNvPr id="2" name="Google Shape;129;p36">
            <a:extLst>
              <a:ext uri="{FF2B5EF4-FFF2-40B4-BE49-F238E27FC236}">
                <a16:creationId xmlns:a16="http://schemas.microsoft.com/office/drawing/2014/main" id="{0842BF14-5551-E932-4A58-6983AE1DDBDB}"/>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42691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5. EL VIAJE INCLUYE</a:t>
            </a:r>
          </a:p>
        </p:txBody>
      </p:sp>
      <p:sp>
        <p:nvSpPr>
          <p:cNvPr id="8" name="CuadroTexto 7">
            <a:extLst>
              <a:ext uri="{FF2B5EF4-FFF2-40B4-BE49-F238E27FC236}">
                <a16:creationId xmlns:a16="http://schemas.microsoft.com/office/drawing/2014/main" id="{044B8D87-BCD7-B5EF-D2FD-A3717967C980}"/>
              </a:ext>
            </a:extLst>
          </p:cNvPr>
          <p:cNvSpPr txBox="1"/>
          <p:nvPr/>
        </p:nvSpPr>
        <p:spPr>
          <a:xfrm>
            <a:off x="686571" y="2427742"/>
            <a:ext cx="10557691" cy="3908762"/>
          </a:xfrm>
          <a:prstGeom prst="rect">
            <a:avLst/>
          </a:prstGeom>
          <a:noFill/>
        </p:spPr>
        <p:txBody>
          <a:bodyPr wrap="square">
            <a:spAutoFit/>
          </a:bodyPr>
          <a:lstStyle/>
          <a:p>
            <a:pPr marL="285750" indent="-285750">
              <a:spcBef>
                <a:spcPts val="600"/>
              </a:spcBef>
              <a:spcAft>
                <a:spcPts val="600"/>
              </a:spcAft>
              <a:buFont typeface="Letra del sistema regular"/>
              <a:buChar char="❄️"/>
            </a:pPr>
            <a:r>
              <a:rPr lang="es-ES" sz="1400" dirty="0">
                <a:effectLst/>
                <a:latin typeface="Montserrat" pitchFamily="2" charset="77"/>
              </a:rPr>
              <a:t>HERMANOS/AS DE INSCRITOS, DESCUENTO DE 75€. EL 2º INSCRITO PAGA 450€</a:t>
            </a:r>
          </a:p>
          <a:p>
            <a:pPr marL="285750" indent="-285750">
              <a:spcBef>
                <a:spcPts val="600"/>
              </a:spcBef>
              <a:spcAft>
                <a:spcPts val="600"/>
              </a:spcAft>
              <a:buFont typeface="Letra del sistema regular"/>
              <a:buChar char="❄️"/>
            </a:pPr>
            <a:r>
              <a:rPr lang="es-ES" sz="1400" u="sng" dirty="0">
                <a:latin typeface="Montserrat" pitchFamily="2" charset="77"/>
              </a:rPr>
              <a:t>OPCIONAL</a:t>
            </a:r>
            <a:r>
              <a:rPr lang="es-ES" sz="1400" dirty="0">
                <a:latin typeface="Montserrat" pitchFamily="2" charset="77"/>
              </a:rPr>
              <a:t>: SUPLEMENTO SNOWBOARD (+35€) Y SUPLEMENTO CENTRO TERMOLÚDICO CALDEA (+25€)</a:t>
            </a:r>
          </a:p>
          <a:p>
            <a:pPr marL="285750" indent="-285750">
              <a:spcBef>
                <a:spcPts val="600"/>
              </a:spcBef>
              <a:spcAft>
                <a:spcPts val="600"/>
              </a:spcAft>
              <a:buFont typeface="Letra del sistema regular"/>
              <a:buChar char="❄️"/>
            </a:pPr>
            <a:endParaRPr lang="es-ES" sz="1400" dirty="0">
              <a:effectLst/>
              <a:latin typeface="Montserrat" pitchFamily="2" charset="77"/>
            </a:endParaRPr>
          </a:p>
          <a:p>
            <a:pPr marL="285750" indent="-285750">
              <a:spcBef>
                <a:spcPts val="600"/>
              </a:spcBef>
              <a:spcAft>
                <a:spcPts val="600"/>
              </a:spcAft>
              <a:buFont typeface="Letra del sistema regular"/>
              <a:buChar char="❄️"/>
            </a:pPr>
            <a:r>
              <a:rPr lang="es-ES" sz="1400" dirty="0">
                <a:effectLst/>
                <a:latin typeface="Montserrat" pitchFamily="2" charset="77"/>
              </a:rPr>
              <a:t>CUENTA CORRIENTE DE </a:t>
            </a:r>
            <a:r>
              <a:rPr lang="es-ES" sz="1400" b="1" i="1" dirty="0">
                <a:effectLst/>
                <a:highlight>
                  <a:srgbClr val="00FF00"/>
                </a:highlight>
                <a:latin typeface="Montserrat" pitchFamily="2" charset="77"/>
              </a:rPr>
              <a:t>NOMBRE DE BANCO</a:t>
            </a:r>
            <a:r>
              <a:rPr lang="es-ES" sz="1400" dirty="0">
                <a:effectLst/>
                <a:latin typeface="Montserrat" pitchFamily="2" charset="77"/>
              </a:rPr>
              <a:t>, DEL </a:t>
            </a:r>
            <a:r>
              <a:rPr lang="es-ES" sz="1400" b="1" i="1" dirty="0">
                <a:effectLst/>
                <a:highlight>
                  <a:srgbClr val="00FF00"/>
                </a:highlight>
                <a:latin typeface="Montserrat" pitchFamily="2" charset="77"/>
              </a:rPr>
              <a:t>NOMBRE DE INSITITUTO O VIAJES SIERRA</a:t>
            </a:r>
            <a:r>
              <a:rPr lang="es-ES" sz="1400" dirty="0">
                <a:effectLst/>
                <a:latin typeface="Montserrat" pitchFamily="2" charset="77"/>
              </a:rPr>
              <a:t>, INDICANDO: </a:t>
            </a:r>
            <a:br>
              <a:rPr lang="es-ES" sz="1400" i="1" dirty="0">
                <a:latin typeface="Montserrat" pitchFamily="2" charset="77"/>
              </a:rPr>
            </a:br>
            <a:r>
              <a:rPr lang="es-ES" sz="1400" b="1" i="1" dirty="0">
                <a:highlight>
                  <a:srgbClr val="00FF00"/>
                </a:highlight>
                <a:latin typeface="Montserrat" pitchFamily="2" charset="77"/>
              </a:rPr>
              <a:t>NOMBRE DEL DESTINO</a:t>
            </a:r>
            <a:r>
              <a:rPr lang="es-ES" sz="1400" b="1" dirty="0">
                <a:highlight>
                  <a:srgbClr val="00FF00"/>
                </a:highlight>
                <a:latin typeface="Montserrat" pitchFamily="2" charset="77"/>
              </a:rPr>
              <a:t> </a:t>
            </a:r>
            <a:r>
              <a:rPr lang="es-ES" sz="1400" dirty="0">
                <a:latin typeface="Montserrat" pitchFamily="2" charset="77"/>
              </a:rPr>
              <a:t>+ </a:t>
            </a:r>
            <a:r>
              <a:rPr lang="es-ES" sz="1400" i="1" dirty="0">
                <a:highlight>
                  <a:srgbClr val="00FF00"/>
                </a:highlight>
                <a:latin typeface="Montserrat" pitchFamily="2" charset="77"/>
              </a:rPr>
              <a:t>NOMBRE DEL ALUMN@ (NOMBRE Y APELLIDOS)</a:t>
            </a:r>
            <a:br>
              <a:rPr lang="es-ES" sz="1400" dirty="0">
                <a:highlight>
                  <a:srgbClr val="00FF00"/>
                </a:highlight>
                <a:latin typeface="Montserrat" pitchFamily="2" charset="77"/>
              </a:rPr>
            </a:br>
            <a:r>
              <a:rPr lang="es-ES" sz="1400" b="1" i="1" dirty="0">
                <a:highlight>
                  <a:srgbClr val="00FF00"/>
                </a:highlight>
                <a:latin typeface="Montserrat" pitchFamily="2" charset="77"/>
              </a:rPr>
              <a:t>ESXX XXXX XXXX XXXX XXXX XXXX</a:t>
            </a:r>
          </a:p>
          <a:p>
            <a:pPr>
              <a:spcBef>
                <a:spcPts val="600"/>
              </a:spcBef>
              <a:spcAft>
                <a:spcPts val="600"/>
              </a:spcAft>
            </a:pPr>
            <a:endParaRPr lang="es-ES" sz="1400" b="1" dirty="0">
              <a:latin typeface="Montserrat" pitchFamily="2" charset="77"/>
            </a:endParaRPr>
          </a:p>
          <a:p>
            <a:pPr marL="285750" indent="-285750">
              <a:spcBef>
                <a:spcPts val="600"/>
              </a:spcBef>
              <a:spcAft>
                <a:spcPts val="600"/>
              </a:spcAft>
              <a:buFont typeface="Letra del sistema regular"/>
              <a:buChar char="❄️"/>
            </a:pPr>
            <a:r>
              <a:rPr lang="es-ES" sz="1400" dirty="0">
                <a:latin typeface="Montserrat" pitchFamily="2" charset="77"/>
              </a:rPr>
              <a:t>HASTA EL DÍA, </a:t>
            </a:r>
            <a:r>
              <a:rPr lang="es-ES" sz="1400" b="1" i="1" dirty="0">
                <a:highlight>
                  <a:srgbClr val="00FF00"/>
                </a:highlight>
                <a:latin typeface="Montserrat" pitchFamily="2" charset="77"/>
              </a:rPr>
              <a:t>XX</a:t>
            </a:r>
            <a:r>
              <a:rPr lang="es-ES" sz="1400" dirty="0">
                <a:latin typeface="Montserrat" pitchFamily="2" charset="77"/>
              </a:rPr>
              <a:t> DE </a:t>
            </a:r>
            <a:r>
              <a:rPr lang="es-ES" sz="1400" b="1" i="1" dirty="0">
                <a:highlight>
                  <a:srgbClr val="00FF00"/>
                </a:highlight>
                <a:latin typeface="Montserrat" pitchFamily="2" charset="77"/>
              </a:rPr>
              <a:t>XXXXXX</a:t>
            </a:r>
            <a:r>
              <a:rPr lang="es-ES" sz="1400" dirty="0">
                <a:latin typeface="Montserrat" pitchFamily="2" charset="77"/>
              </a:rPr>
              <a:t> DE </a:t>
            </a:r>
            <a:r>
              <a:rPr lang="es-ES" sz="1400" b="1" i="1" dirty="0">
                <a:highlight>
                  <a:srgbClr val="00FF00"/>
                </a:highlight>
                <a:latin typeface="Montserrat" pitchFamily="2" charset="77"/>
              </a:rPr>
              <a:t>20XX</a:t>
            </a:r>
            <a:r>
              <a:rPr lang="es-ES" sz="1400" dirty="0">
                <a:latin typeface="Montserrat" pitchFamily="2" charset="77"/>
              </a:rPr>
              <a:t>, 175€ Y ENTREGA DE AUTORIZACIÓN DE LA FAMILIA.</a:t>
            </a:r>
          </a:p>
          <a:p>
            <a:pPr marL="285750" indent="-285750">
              <a:spcBef>
                <a:spcPts val="600"/>
              </a:spcBef>
              <a:spcAft>
                <a:spcPts val="600"/>
              </a:spcAft>
              <a:buFont typeface="Letra del sistema regular"/>
              <a:buChar char="❄️"/>
            </a:pPr>
            <a:r>
              <a:rPr lang="es-ES" sz="1400" dirty="0">
                <a:effectLst/>
                <a:latin typeface="Montserrat" pitchFamily="2" charset="77"/>
              </a:rPr>
              <a:t>HASTA EL DÍA, </a:t>
            </a:r>
            <a:r>
              <a:rPr lang="es-ES" sz="1400" b="1" i="1" dirty="0">
                <a:highlight>
                  <a:srgbClr val="00FF00"/>
                </a:highlight>
                <a:latin typeface="Montserrat" pitchFamily="2" charset="77"/>
              </a:rPr>
              <a:t>XX</a:t>
            </a:r>
            <a:r>
              <a:rPr lang="es-ES" sz="1400" dirty="0">
                <a:latin typeface="Montserrat" pitchFamily="2" charset="77"/>
              </a:rPr>
              <a:t> DE </a:t>
            </a:r>
            <a:r>
              <a:rPr lang="es-ES" sz="1400" b="1" i="1" dirty="0">
                <a:highlight>
                  <a:srgbClr val="00FF00"/>
                </a:highlight>
                <a:latin typeface="Montserrat" pitchFamily="2" charset="77"/>
              </a:rPr>
              <a:t>XXXXXX</a:t>
            </a:r>
            <a:r>
              <a:rPr lang="es-ES" sz="1400" dirty="0">
                <a:latin typeface="Montserrat" pitchFamily="2" charset="77"/>
              </a:rPr>
              <a:t> DE </a:t>
            </a:r>
            <a:r>
              <a:rPr lang="es-ES" sz="1400" b="1" i="1" dirty="0">
                <a:highlight>
                  <a:srgbClr val="00FF00"/>
                </a:highlight>
                <a:latin typeface="Montserrat" pitchFamily="2" charset="77"/>
              </a:rPr>
              <a:t>20XX</a:t>
            </a:r>
            <a:r>
              <a:rPr lang="es-ES" sz="1400" dirty="0">
                <a:latin typeface="Montserrat" pitchFamily="2" charset="77"/>
              </a:rPr>
              <a:t>, 175€ </a:t>
            </a:r>
          </a:p>
          <a:p>
            <a:pPr marL="285750" indent="-285750">
              <a:spcBef>
                <a:spcPts val="600"/>
              </a:spcBef>
              <a:spcAft>
                <a:spcPts val="600"/>
              </a:spcAft>
              <a:buFont typeface="Letra del sistema regular"/>
              <a:buChar char="❄️"/>
            </a:pPr>
            <a:r>
              <a:rPr lang="es-ES" sz="1400" dirty="0">
                <a:latin typeface="Montserrat" pitchFamily="2" charset="77"/>
              </a:rPr>
              <a:t>HASTA EL DÍA, </a:t>
            </a:r>
            <a:r>
              <a:rPr lang="es-ES" sz="1400" b="1" i="1" dirty="0">
                <a:highlight>
                  <a:srgbClr val="00FF00"/>
                </a:highlight>
                <a:latin typeface="Montserrat" pitchFamily="2" charset="77"/>
              </a:rPr>
              <a:t>XX</a:t>
            </a:r>
            <a:r>
              <a:rPr lang="es-ES" sz="1400" dirty="0">
                <a:latin typeface="Montserrat" pitchFamily="2" charset="77"/>
              </a:rPr>
              <a:t> DE </a:t>
            </a:r>
            <a:r>
              <a:rPr lang="es-ES" sz="1400" b="1" i="1" dirty="0">
                <a:highlight>
                  <a:srgbClr val="00FF00"/>
                </a:highlight>
                <a:latin typeface="Montserrat" pitchFamily="2" charset="77"/>
              </a:rPr>
              <a:t>XXXXXX</a:t>
            </a:r>
            <a:r>
              <a:rPr lang="es-ES" sz="1400" dirty="0">
                <a:latin typeface="Montserrat" pitchFamily="2" charset="77"/>
              </a:rPr>
              <a:t> DE </a:t>
            </a:r>
            <a:r>
              <a:rPr lang="es-ES" sz="1400" b="1" i="1" dirty="0">
                <a:highlight>
                  <a:srgbClr val="00FF00"/>
                </a:highlight>
                <a:latin typeface="Montserrat" pitchFamily="2" charset="77"/>
              </a:rPr>
              <a:t>20XX</a:t>
            </a:r>
            <a:r>
              <a:rPr lang="es-ES" sz="1400" dirty="0">
                <a:latin typeface="Montserrat" pitchFamily="2" charset="77"/>
              </a:rPr>
              <a:t>, 175€ O CANTIDAD PENDIENTE DE PAGO.</a:t>
            </a:r>
          </a:p>
          <a:p>
            <a:pPr marL="285750" indent="-285750">
              <a:spcBef>
                <a:spcPts val="600"/>
              </a:spcBef>
              <a:spcAft>
                <a:spcPts val="600"/>
              </a:spcAft>
              <a:buFont typeface="Letra del sistema regular"/>
              <a:buChar char="❄️"/>
            </a:pPr>
            <a:r>
              <a:rPr lang="es-ES" sz="1400" dirty="0">
                <a:latin typeface="Montserrat" pitchFamily="2" charset="77"/>
              </a:rPr>
              <a:t>EN CASO DE DESESTIMIENTO POR CAUSA NO JUSTIFICADA, SE DEVOLVERÁ TODO EL IMPORTE INGRESADO, EXCEPTO 175€ DE RESERVA DE PLAZA. </a:t>
            </a:r>
            <a:endParaRPr lang="es-ES" sz="1400" dirty="0">
              <a:effectLst/>
              <a:latin typeface="Montserrat" pitchFamily="2" charset="77"/>
            </a:endParaRPr>
          </a:p>
        </p:txBody>
      </p:sp>
      <p:sp>
        <p:nvSpPr>
          <p:cNvPr id="2" name="TextBox 18">
            <a:extLst>
              <a:ext uri="{FF2B5EF4-FFF2-40B4-BE49-F238E27FC236}">
                <a16:creationId xmlns:a16="http://schemas.microsoft.com/office/drawing/2014/main" id="{DE02AF53-CF07-EF59-0E88-9C8BC8AC6300}"/>
              </a:ext>
            </a:extLst>
          </p:cNvPr>
          <p:cNvSpPr txBox="1"/>
          <p:nvPr/>
        </p:nvSpPr>
        <p:spPr>
          <a:xfrm>
            <a:off x="686572" y="1886727"/>
            <a:ext cx="10557690" cy="256480"/>
          </a:xfrm>
          <a:prstGeom prst="rect">
            <a:avLst/>
          </a:prstGeom>
        </p:spPr>
        <p:txBody>
          <a:bodyPr wrap="square" lIns="0" tIns="0" rIns="0" bIns="0" rtlCol="0" anchor="t">
            <a:spAutoFit/>
          </a:bodyPr>
          <a:lstStyle/>
          <a:p>
            <a:pPr>
              <a:lnSpc>
                <a:spcPts val="1960"/>
              </a:lnSpc>
            </a:pPr>
            <a:r>
              <a:rPr lang="es-ES_tradnl" dirty="0">
                <a:solidFill>
                  <a:srgbClr val="0B3C61"/>
                </a:solidFill>
                <a:latin typeface="Montserrat" pitchFamily="2" charset="77"/>
              </a:rPr>
              <a:t>5.2. </a:t>
            </a:r>
            <a:r>
              <a:rPr lang="es-ES_tradnl" b="1" dirty="0">
                <a:solidFill>
                  <a:srgbClr val="0B3C61"/>
                </a:solidFill>
                <a:latin typeface="Montserrat SemiBold" pitchFamily="2" charset="77"/>
              </a:rPr>
              <a:t>CALENDARIO DE PAGOS. PRECIO BASE 525€</a:t>
            </a:r>
          </a:p>
        </p:txBody>
      </p:sp>
      <p:sp>
        <p:nvSpPr>
          <p:cNvPr id="3" name="Google Shape;129;p36">
            <a:extLst>
              <a:ext uri="{FF2B5EF4-FFF2-40B4-BE49-F238E27FC236}">
                <a16:creationId xmlns:a16="http://schemas.microsoft.com/office/drawing/2014/main" id="{F3F12574-1449-3306-C45C-D2051ECF6976}"/>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1693928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5. EL VIAJE INCLUYE</a:t>
            </a:r>
          </a:p>
        </p:txBody>
      </p:sp>
      <p:sp>
        <p:nvSpPr>
          <p:cNvPr id="8" name="CuadroTexto 7">
            <a:extLst>
              <a:ext uri="{FF2B5EF4-FFF2-40B4-BE49-F238E27FC236}">
                <a16:creationId xmlns:a16="http://schemas.microsoft.com/office/drawing/2014/main" id="{044B8D87-BCD7-B5EF-D2FD-A3717967C980}"/>
              </a:ext>
            </a:extLst>
          </p:cNvPr>
          <p:cNvSpPr txBox="1"/>
          <p:nvPr/>
        </p:nvSpPr>
        <p:spPr>
          <a:xfrm>
            <a:off x="686571" y="2427742"/>
            <a:ext cx="10557691" cy="2215991"/>
          </a:xfrm>
          <a:prstGeom prst="rect">
            <a:avLst/>
          </a:prstGeom>
          <a:noFill/>
        </p:spPr>
        <p:txBody>
          <a:bodyPr wrap="square">
            <a:spAutoFit/>
          </a:bodyPr>
          <a:lstStyle/>
          <a:p>
            <a:pPr marL="285750" indent="-285750">
              <a:spcBef>
                <a:spcPts val="600"/>
              </a:spcBef>
              <a:spcAft>
                <a:spcPts val="600"/>
              </a:spcAft>
              <a:buFont typeface="Letra del sistema regular"/>
              <a:buChar char="❄️"/>
            </a:pPr>
            <a:r>
              <a:rPr lang="es-ES" sz="1600" b="1" dirty="0">
                <a:solidFill>
                  <a:srgbClr val="0B3C61"/>
                </a:solidFill>
                <a:latin typeface="Montserrat SemiBold" pitchFamily="2" charset="77"/>
              </a:rPr>
              <a:t>TALONARIOS DE RIFAS VIAJES SIERRA</a:t>
            </a:r>
          </a:p>
          <a:p>
            <a:pPr marL="742950" lvl="1" indent="-285750">
              <a:spcBef>
                <a:spcPts val="600"/>
              </a:spcBef>
              <a:spcAft>
                <a:spcPts val="600"/>
              </a:spcAft>
              <a:buFont typeface="Letra del sistema regular"/>
              <a:buChar char="❄️"/>
            </a:pPr>
            <a:r>
              <a:rPr lang="es-ES" sz="1400" dirty="0">
                <a:latin typeface="Montserrat" pitchFamily="2" charset="77"/>
              </a:rPr>
              <a:t>SORTEO DE 1 SEMANA PARA 2 PERSONAS PALMA DE MALLORCA (AVIÓN, HOTEL MP)</a:t>
            </a:r>
          </a:p>
          <a:p>
            <a:pPr marL="742950" lvl="1" indent="-285750">
              <a:spcBef>
                <a:spcPts val="600"/>
              </a:spcBef>
              <a:spcAft>
                <a:spcPts val="600"/>
              </a:spcAft>
              <a:buFont typeface="Letra del sistema regular"/>
              <a:buChar char="❄️"/>
            </a:pPr>
            <a:r>
              <a:rPr lang="es-ES" sz="1400" dirty="0">
                <a:latin typeface="Montserrat" pitchFamily="2" charset="77"/>
              </a:rPr>
              <a:t>50 RIFAS X 1,50€ (75€/TALONARIO)</a:t>
            </a:r>
          </a:p>
          <a:p>
            <a:pPr marL="742950" lvl="1" indent="-285750">
              <a:spcBef>
                <a:spcPts val="600"/>
              </a:spcBef>
              <a:spcAft>
                <a:spcPts val="600"/>
              </a:spcAft>
              <a:buFont typeface="Letra del sistema regular"/>
              <a:buChar char="❄️"/>
            </a:pPr>
            <a:r>
              <a:rPr lang="es-ES" sz="1400" dirty="0">
                <a:latin typeface="Montserrat" pitchFamily="2" charset="77"/>
              </a:rPr>
              <a:t>RECAUDACIÓN ÍNTEGRA PARA EL ALUMNO/A</a:t>
            </a:r>
          </a:p>
          <a:p>
            <a:pPr marL="742950" lvl="1" indent="-285750">
              <a:spcBef>
                <a:spcPts val="600"/>
              </a:spcBef>
              <a:spcAft>
                <a:spcPts val="600"/>
              </a:spcAft>
              <a:buFont typeface="Letra del sistema regular"/>
              <a:buChar char="❄️"/>
            </a:pPr>
            <a:r>
              <a:rPr lang="es-ES" sz="1400" dirty="0">
                <a:latin typeface="Montserrat" pitchFamily="2" charset="77"/>
              </a:rPr>
              <a:t>NÚMERO ILIMITADO DE TALONARIOS</a:t>
            </a:r>
          </a:p>
          <a:p>
            <a:pPr marL="285750" indent="-285750">
              <a:spcBef>
                <a:spcPts val="600"/>
              </a:spcBef>
              <a:spcAft>
                <a:spcPts val="600"/>
              </a:spcAft>
              <a:buFont typeface="Letra del sistema regular"/>
              <a:buChar char="❄️"/>
            </a:pPr>
            <a:r>
              <a:rPr lang="es-ES" sz="1600" b="1" dirty="0">
                <a:solidFill>
                  <a:srgbClr val="0B3C61"/>
                </a:solidFill>
                <a:latin typeface="Montserrat SemiBold" pitchFamily="2" charset="77"/>
              </a:rPr>
              <a:t>OTRAS POSIBILIDADES POR DETERMINAR</a:t>
            </a:r>
          </a:p>
        </p:txBody>
      </p:sp>
      <p:sp>
        <p:nvSpPr>
          <p:cNvPr id="2" name="TextBox 18">
            <a:extLst>
              <a:ext uri="{FF2B5EF4-FFF2-40B4-BE49-F238E27FC236}">
                <a16:creationId xmlns:a16="http://schemas.microsoft.com/office/drawing/2014/main" id="{DE02AF53-CF07-EF59-0E88-9C8BC8AC6300}"/>
              </a:ext>
            </a:extLst>
          </p:cNvPr>
          <p:cNvSpPr txBox="1"/>
          <p:nvPr/>
        </p:nvSpPr>
        <p:spPr>
          <a:xfrm>
            <a:off x="686572" y="1886727"/>
            <a:ext cx="10557690" cy="256480"/>
          </a:xfrm>
          <a:prstGeom prst="rect">
            <a:avLst/>
          </a:prstGeom>
        </p:spPr>
        <p:txBody>
          <a:bodyPr wrap="square" lIns="0" tIns="0" rIns="0" bIns="0" rtlCol="0" anchor="t">
            <a:spAutoFit/>
          </a:bodyPr>
          <a:lstStyle/>
          <a:p>
            <a:pPr>
              <a:lnSpc>
                <a:spcPts val="1960"/>
              </a:lnSpc>
            </a:pPr>
            <a:r>
              <a:rPr lang="es-ES_tradnl" dirty="0">
                <a:solidFill>
                  <a:srgbClr val="0B3C61"/>
                </a:solidFill>
                <a:latin typeface="Montserrat" pitchFamily="2" charset="77"/>
              </a:rPr>
              <a:t>5.3. </a:t>
            </a:r>
            <a:r>
              <a:rPr lang="es-ES_tradnl" b="1" dirty="0">
                <a:solidFill>
                  <a:srgbClr val="0B3C61"/>
                </a:solidFill>
                <a:latin typeface="Montserrat SemiBold" pitchFamily="2" charset="77"/>
              </a:rPr>
              <a:t>POSIBILIDADES DE RECAUDACIÓN</a:t>
            </a:r>
          </a:p>
        </p:txBody>
      </p:sp>
      <p:sp>
        <p:nvSpPr>
          <p:cNvPr id="3" name="Google Shape;129;p36">
            <a:extLst>
              <a:ext uri="{FF2B5EF4-FFF2-40B4-BE49-F238E27FC236}">
                <a16:creationId xmlns:a16="http://schemas.microsoft.com/office/drawing/2014/main" id="{801182D7-2B12-501C-C7F1-A0E1F66E16FF}"/>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987007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5. EL VIAJE INCLUYE</a:t>
            </a:r>
          </a:p>
        </p:txBody>
      </p:sp>
      <p:sp>
        <p:nvSpPr>
          <p:cNvPr id="8" name="CuadroTexto 7">
            <a:extLst>
              <a:ext uri="{FF2B5EF4-FFF2-40B4-BE49-F238E27FC236}">
                <a16:creationId xmlns:a16="http://schemas.microsoft.com/office/drawing/2014/main" id="{044B8D87-BCD7-B5EF-D2FD-A3717967C980}"/>
              </a:ext>
            </a:extLst>
          </p:cNvPr>
          <p:cNvSpPr txBox="1"/>
          <p:nvPr/>
        </p:nvSpPr>
        <p:spPr>
          <a:xfrm>
            <a:off x="686571" y="2427742"/>
            <a:ext cx="10557691" cy="4093428"/>
          </a:xfrm>
          <a:prstGeom prst="rect">
            <a:avLst/>
          </a:prstGeom>
          <a:noFill/>
        </p:spPr>
        <p:txBody>
          <a:bodyPr wrap="square">
            <a:spAutoFit/>
          </a:bodyPr>
          <a:lstStyle/>
          <a:p>
            <a:pPr marL="285750" indent="-285750" algn="just">
              <a:spcBef>
                <a:spcPts val="600"/>
              </a:spcBef>
              <a:spcAft>
                <a:spcPts val="600"/>
              </a:spcAft>
              <a:buFont typeface="Letra del sistema regular"/>
              <a:buChar char="❄️"/>
            </a:pPr>
            <a:r>
              <a:rPr lang="es-ES" sz="1400" b="1" dirty="0">
                <a:solidFill>
                  <a:srgbClr val="0B3C61"/>
                </a:solidFill>
                <a:latin typeface="Montserrat SemiBold" pitchFamily="2" charset="77"/>
              </a:rPr>
              <a:t>DÍA X, PRESENTAR SOBRE CON NOMBRE Y APLELLIDOS DEL ALUMNO/A, QUE INCLUYA: </a:t>
            </a:r>
          </a:p>
          <a:p>
            <a:pPr marL="742950" lvl="1" indent="-285750" algn="just">
              <a:buFont typeface="Letra del sistema regular"/>
              <a:buChar char="❄️"/>
            </a:pPr>
            <a:r>
              <a:rPr lang="es-ES" sz="1400" dirty="0">
                <a:latin typeface="Montserrat" pitchFamily="2" charset="77"/>
              </a:rPr>
              <a:t>IMPRESO AUTORIZACIÓN PADRES/MADRES O TUTORES/AS LEGALES. </a:t>
            </a:r>
          </a:p>
          <a:p>
            <a:pPr marL="742950" lvl="1" indent="-285750" algn="just">
              <a:buFont typeface="Letra del sistema regular"/>
              <a:buChar char="❄️"/>
            </a:pPr>
            <a:r>
              <a:rPr lang="es-ES" sz="1400" dirty="0">
                <a:latin typeface="Montserrat" pitchFamily="2" charset="77"/>
              </a:rPr>
              <a:t>COPIA DNI O PASAPORTE EN REGLA DEL ALUMNO/A.</a:t>
            </a:r>
          </a:p>
          <a:p>
            <a:pPr marL="742950" lvl="1" indent="-285750" algn="just">
              <a:buFont typeface="Letra del sistema regular"/>
              <a:buChar char="❄️"/>
            </a:pPr>
            <a:r>
              <a:rPr lang="es-ES" sz="1400" dirty="0">
                <a:latin typeface="Montserrat" pitchFamily="2" charset="77"/>
              </a:rPr>
              <a:t>RESGUARDO DEL INGRESO (175€)</a:t>
            </a:r>
          </a:p>
          <a:p>
            <a:pPr marL="285750" indent="-285750" algn="just">
              <a:spcBef>
                <a:spcPts val="600"/>
              </a:spcBef>
              <a:spcAft>
                <a:spcPts val="600"/>
              </a:spcAft>
              <a:buFont typeface="Letra del sistema regular"/>
              <a:buChar char="❄️"/>
            </a:pPr>
            <a:r>
              <a:rPr lang="es-ES" sz="1400" b="1" dirty="0">
                <a:solidFill>
                  <a:srgbClr val="0B3C61"/>
                </a:solidFill>
                <a:latin typeface="Montserrat SemiBold" pitchFamily="2" charset="77"/>
              </a:rPr>
              <a:t>HASTA EL DÍA X, PRESENTAR: </a:t>
            </a:r>
          </a:p>
          <a:p>
            <a:pPr marL="742950" lvl="1" indent="-285750" algn="just">
              <a:spcBef>
                <a:spcPts val="600"/>
              </a:spcBef>
              <a:spcAft>
                <a:spcPts val="600"/>
              </a:spcAft>
              <a:buFont typeface="Letra del sistema regular"/>
              <a:buChar char="❄️"/>
            </a:pPr>
            <a:r>
              <a:rPr lang="es-ES" sz="1400" dirty="0">
                <a:latin typeface="Montserrat" pitchFamily="2" charset="77"/>
              </a:rPr>
              <a:t>COPIA DE LA TARJETA SANITARIA O SEGURO SANITARIO (LOS ORIGINALES LOS LLEVA EL ALUMNO/A)</a:t>
            </a:r>
          </a:p>
          <a:p>
            <a:pPr marL="1200150" lvl="2" indent="-285750" algn="just">
              <a:buFont typeface="Letra del sistema regular"/>
              <a:buChar char="❄️"/>
            </a:pPr>
            <a:r>
              <a:rPr lang="es-ES" sz="1400" dirty="0">
                <a:latin typeface="Montserrat" pitchFamily="2" charset="77"/>
              </a:rPr>
              <a:t>SEGURIDAD SOCIAL, IMPRESO DE ASISTENCIA EN ANDORRA (SOLICITAR DOCUMENTO CONVENIO ESPAÑA – ANDORRA EN LA OFICINA DEL INSS)</a:t>
            </a:r>
          </a:p>
          <a:p>
            <a:pPr marL="1200150" lvl="2" indent="-285750" algn="just">
              <a:buFont typeface="Letra del sistema regular"/>
              <a:buChar char="❄️"/>
            </a:pPr>
            <a:r>
              <a:rPr lang="es-ES" sz="1400" dirty="0">
                <a:latin typeface="Montserrat" pitchFamily="2" charset="77"/>
              </a:rPr>
              <a:t>ASISTENCIA PRIVADA. HABITUALMENTE LLEVAR TARJETA DE LA COMPAÑÍA Y SE REALIZA REINTEGRO DE GASTOS EN ORIGEN, PERO SE DEBE CONSULTAR EN CADA CASO.</a:t>
            </a:r>
          </a:p>
          <a:p>
            <a:pPr marL="742950" lvl="1" indent="-285750" algn="just">
              <a:spcBef>
                <a:spcPts val="600"/>
              </a:spcBef>
              <a:spcAft>
                <a:spcPts val="600"/>
              </a:spcAft>
              <a:buFont typeface="Letra del sistema regular"/>
              <a:buChar char="❄️"/>
            </a:pPr>
            <a:r>
              <a:rPr lang="es-ES" sz="1400" dirty="0">
                <a:latin typeface="Montserrat" pitchFamily="2" charset="77"/>
              </a:rPr>
              <a:t>PERMISO DE LA POLICIA / GUARDIA CIVIL PARA VIAJAR AL EXTRANJERO CON MENORES. IDENTIFICAR A LOS PROFESORES ACOMPAÑANTES E INDICAR EL CIF DEL CENTRO: </a:t>
            </a:r>
            <a:r>
              <a:rPr lang="es-ES" sz="1400" b="1" i="1" dirty="0">
                <a:highlight>
                  <a:srgbClr val="00FF00"/>
                </a:highlight>
                <a:latin typeface="Montserrat" pitchFamily="2" charset="77"/>
              </a:rPr>
              <a:t>XXXXXXXXX</a:t>
            </a:r>
            <a:r>
              <a:rPr lang="es-ES" sz="1400" i="1" dirty="0">
                <a:highlight>
                  <a:srgbClr val="00FF00"/>
                </a:highlight>
                <a:latin typeface="Montserrat" pitchFamily="2" charset="77"/>
              </a:rPr>
              <a:t>.</a:t>
            </a:r>
          </a:p>
          <a:p>
            <a:pPr marL="742950" lvl="1" indent="-285750" algn="just">
              <a:spcBef>
                <a:spcPts val="600"/>
              </a:spcBef>
              <a:spcAft>
                <a:spcPts val="600"/>
              </a:spcAft>
              <a:buFont typeface="Letra del sistema regular"/>
              <a:buChar char="❄️"/>
            </a:pPr>
            <a:r>
              <a:rPr lang="es-ES" sz="1400" dirty="0">
                <a:latin typeface="Montserrat" pitchFamily="2" charset="77"/>
              </a:rPr>
              <a:t>RESGUARDO DEL INGRESO. </a:t>
            </a:r>
          </a:p>
          <a:p>
            <a:pPr algn="just">
              <a:spcBef>
                <a:spcPts val="600"/>
              </a:spcBef>
              <a:spcAft>
                <a:spcPts val="600"/>
              </a:spcAft>
            </a:pPr>
            <a:r>
              <a:rPr lang="es-ES" sz="1400" b="1" dirty="0">
                <a:solidFill>
                  <a:srgbClr val="0B3C61"/>
                </a:solidFill>
                <a:latin typeface="Montserrat SemiBold" pitchFamily="2" charset="77"/>
              </a:rPr>
              <a:t>NO SE RECOGE LA DOCUMENTACIÓN INCOMPLETA, DEBE ESTAR TODA LA DOCUMENTACIÓN ENTREGADA PARA PODER SUBIR AL AUTOBÚS.</a:t>
            </a:r>
          </a:p>
        </p:txBody>
      </p:sp>
      <p:sp>
        <p:nvSpPr>
          <p:cNvPr id="2" name="TextBox 18">
            <a:extLst>
              <a:ext uri="{FF2B5EF4-FFF2-40B4-BE49-F238E27FC236}">
                <a16:creationId xmlns:a16="http://schemas.microsoft.com/office/drawing/2014/main" id="{DE02AF53-CF07-EF59-0E88-9C8BC8AC6300}"/>
              </a:ext>
            </a:extLst>
          </p:cNvPr>
          <p:cNvSpPr txBox="1"/>
          <p:nvPr/>
        </p:nvSpPr>
        <p:spPr>
          <a:xfrm>
            <a:off x="686572" y="1886727"/>
            <a:ext cx="10557690" cy="256480"/>
          </a:xfrm>
          <a:prstGeom prst="rect">
            <a:avLst/>
          </a:prstGeom>
        </p:spPr>
        <p:txBody>
          <a:bodyPr wrap="square" lIns="0" tIns="0" rIns="0" bIns="0" rtlCol="0" anchor="t">
            <a:spAutoFit/>
          </a:bodyPr>
          <a:lstStyle/>
          <a:p>
            <a:pPr>
              <a:lnSpc>
                <a:spcPts val="1960"/>
              </a:lnSpc>
            </a:pPr>
            <a:r>
              <a:rPr lang="es-ES_tradnl" dirty="0">
                <a:solidFill>
                  <a:srgbClr val="0B3C61"/>
                </a:solidFill>
                <a:latin typeface="Montserrat" pitchFamily="2" charset="77"/>
              </a:rPr>
              <a:t>5.4. </a:t>
            </a:r>
            <a:r>
              <a:rPr lang="es-ES_tradnl" b="1" dirty="0">
                <a:solidFill>
                  <a:srgbClr val="0B3C61"/>
                </a:solidFill>
                <a:latin typeface="Montserrat SemiBold" pitchFamily="2" charset="77"/>
              </a:rPr>
              <a:t>DOCUMENTACIÓN NECESARIA</a:t>
            </a:r>
          </a:p>
        </p:txBody>
      </p:sp>
      <p:sp>
        <p:nvSpPr>
          <p:cNvPr id="3" name="Google Shape;129;p36">
            <a:extLst>
              <a:ext uri="{FF2B5EF4-FFF2-40B4-BE49-F238E27FC236}">
                <a16:creationId xmlns:a16="http://schemas.microsoft.com/office/drawing/2014/main" id="{2282AE3F-2789-6524-40C4-0C1F8B5CB162}"/>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2039378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65"/>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625" name="Google Shape;625;p65"/>
          <p:cNvGraphicFramePr/>
          <p:nvPr>
            <p:extLst>
              <p:ext uri="{D42A27DB-BD31-4B8C-83A1-F6EECF244321}">
                <p14:modId xmlns:p14="http://schemas.microsoft.com/office/powerpoint/2010/main" val="2470442526"/>
              </p:ext>
            </p:extLst>
          </p:nvPr>
        </p:nvGraphicFramePr>
        <p:xfrm>
          <a:off x="479425" y="2353277"/>
          <a:ext cx="11162625" cy="4376210"/>
        </p:xfrm>
        <a:graphic>
          <a:graphicData uri="http://schemas.openxmlformats.org/drawingml/2006/table">
            <a:tbl>
              <a:tblPr firstRow="1" bandRow="1">
                <a:noFill/>
              </a:tblPr>
              <a:tblGrid>
                <a:gridCol w="1512000">
                  <a:extLst>
                    <a:ext uri="{9D8B030D-6E8A-4147-A177-3AD203B41FA5}">
                      <a16:colId xmlns:a16="http://schemas.microsoft.com/office/drawing/2014/main" val="20000"/>
                    </a:ext>
                  </a:extLst>
                </a:gridCol>
                <a:gridCol w="3960000">
                  <a:extLst>
                    <a:ext uri="{9D8B030D-6E8A-4147-A177-3AD203B41FA5}">
                      <a16:colId xmlns:a16="http://schemas.microsoft.com/office/drawing/2014/main" val="20001"/>
                    </a:ext>
                  </a:extLst>
                </a:gridCol>
                <a:gridCol w="218625">
                  <a:extLst>
                    <a:ext uri="{9D8B030D-6E8A-4147-A177-3AD203B41FA5}">
                      <a16:colId xmlns:a16="http://schemas.microsoft.com/office/drawing/2014/main" val="20002"/>
                    </a:ext>
                  </a:extLst>
                </a:gridCol>
                <a:gridCol w="1512000">
                  <a:extLst>
                    <a:ext uri="{9D8B030D-6E8A-4147-A177-3AD203B41FA5}">
                      <a16:colId xmlns:a16="http://schemas.microsoft.com/office/drawing/2014/main" val="20003"/>
                    </a:ext>
                  </a:extLst>
                </a:gridCol>
                <a:gridCol w="3960000">
                  <a:extLst>
                    <a:ext uri="{9D8B030D-6E8A-4147-A177-3AD203B41FA5}">
                      <a16:colId xmlns:a16="http://schemas.microsoft.com/office/drawing/2014/main" val="20004"/>
                    </a:ext>
                  </a:extLst>
                </a:gridCol>
              </a:tblGrid>
              <a:tr h="370850">
                <a:tc gridSpan="2">
                  <a:txBody>
                    <a:bodyPr/>
                    <a:lstStyle/>
                    <a:p>
                      <a:pPr marL="0" marR="0" lvl="0" indent="0" algn="l" rtl="0">
                        <a:lnSpc>
                          <a:spcPct val="100000"/>
                        </a:lnSpc>
                        <a:spcBef>
                          <a:spcPts val="0"/>
                        </a:spcBef>
                        <a:spcAft>
                          <a:spcPts val="0"/>
                        </a:spcAft>
                        <a:buNone/>
                      </a:pPr>
                      <a:r>
                        <a:rPr lang="es-ES" sz="1400" b="1" u="none" strike="noStrike" cap="none" dirty="0">
                          <a:solidFill>
                            <a:srgbClr val="0B3C61"/>
                          </a:solidFill>
                          <a:latin typeface="Montserrat"/>
                          <a:ea typeface="Montserrat"/>
                          <a:cs typeface="Montserrat"/>
                          <a:sym typeface="Montserrat"/>
                        </a:rPr>
                        <a:t>Ropa para esquiar</a:t>
                      </a:r>
                      <a:endParaRPr sz="1400" u="none" strike="noStrike" cap="none" dirty="0">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0"/>
                  </a:ext>
                </a:extLst>
              </a:tr>
              <a:tr h="11958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Pantalón</a:t>
                      </a:r>
                      <a:r>
                        <a:rPr lang="es-ES" sz="1200" u="none" strike="noStrike" cap="none" dirty="0">
                          <a:solidFill>
                            <a:srgbClr val="000000"/>
                          </a:solidFill>
                          <a:latin typeface="Montserrat"/>
                          <a:ea typeface="Montserrat"/>
                          <a:cs typeface="Montserrat"/>
                          <a:sym typeface="Montserrat"/>
                        </a:rPr>
                        <a:t> propio para esquiar (no válido pantalón de chándal).</a:t>
                      </a:r>
                      <a:endParaRPr sz="1200" u="none" strike="noStrike" cap="none" dirty="0">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60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Polares interiores</a:t>
                      </a:r>
                      <a:r>
                        <a:rPr lang="es-ES" sz="1200" b="0" i="0" u="none" strike="noStrike" cap="none" dirty="0">
                          <a:solidFill>
                            <a:srgbClr val="000000"/>
                          </a:solidFill>
                          <a:latin typeface="Montserrat"/>
                          <a:ea typeface="Montserrat"/>
                          <a:cs typeface="Montserrat"/>
                          <a:sym typeface="Montserrat"/>
                        </a:rPr>
                        <a:t>, es como se llaman las primeras capas que se ponen antes de la cazadora. Si pueden ser térmicas, la primera capa ceñida y pegada al cuerpo y la segunda el típico forro polar. </a:t>
                      </a:r>
                      <a:endParaRPr sz="1200" dirty="0"/>
                    </a:p>
                    <a:p>
                      <a:pPr marL="52388" marR="0" lvl="0" indent="0" algn="just" rtl="0">
                        <a:lnSpc>
                          <a:spcPct val="100000"/>
                        </a:lnSpc>
                        <a:spcBef>
                          <a:spcPts val="600"/>
                        </a:spcBef>
                        <a:spcAft>
                          <a:spcPts val="0"/>
                        </a:spcAft>
                        <a:buClr>
                          <a:srgbClr val="000000"/>
                        </a:buClr>
                        <a:buSzPts val="1050"/>
                        <a:buFont typeface="Arial"/>
                        <a:buNone/>
                      </a:pPr>
                      <a:r>
                        <a:rPr lang="es-ES" sz="1200" b="0" i="0" u="none" strike="noStrike" cap="none" dirty="0">
                          <a:solidFill>
                            <a:srgbClr val="000000"/>
                          </a:solidFill>
                          <a:latin typeface="Montserrat"/>
                          <a:ea typeface="Montserrat"/>
                          <a:cs typeface="Montserrat"/>
                          <a:sym typeface="Montserrat"/>
                        </a:rPr>
                        <a:t>Es importante llevar varios porque lo normal es que se mojen o se sude bastante. </a:t>
                      </a:r>
                      <a:endParaRPr sz="1200"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r h="1242875">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Leggins o pantys </a:t>
                      </a:r>
                      <a:r>
                        <a:rPr lang="es-ES" sz="1200" b="0" i="0" u="none" strike="noStrike" cap="none" dirty="0">
                          <a:solidFill>
                            <a:srgbClr val="000000"/>
                          </a:solidFill>
                          <a:latin typeface="Montserrat"/>
                          <a:ea typeface="Montserrat"/>
                          <a:cs typeface="Montserrat"/>
                          <a:sym typeface="Montserrat"/>
                        </a:rPr>
                        <a:t>para debajo del pantalón (para los días de mucho frío o por si no se lleva pantalón propio de esquí).</a:t>
                      </a:r>
                      <a:endParaRPr sz="1200"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Calcetines,</a:t>
                      </a:r>
                      <a:r>
                        <a:rPr lang="es-ES" sz="1200" b="0" i="0" u="none" strike="noStrike" cap="none" dirty="0">
                          <a:solidFill>
                            <a:srgbClr val="000000"/>
                          </a:solidFill>
                          <a:latin typeface="Montserrat"/>
                          <a:ea typeface="Montserrat"/>
                          <a:cs typeface="Montserrat"/>
                          <a:sym typeface="Montserrat"/>
                        </a:rPr>
                        <a:t> sirven los calcetines de deporte. Si se puede que sean propios de esquí, que son gruesos y altos pero la parte del tobillo es más ligera. </a:t>
                      </a:r>
                      <a:endParaRPr sz="1200"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2"/>
                  </a:ext>
                </a:extLst>
              </a:tr>
              <a:tr h="1314675">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Cazadora o plumífero</a:t>
                      </a:r>
                      <a:r>
                        <a:rPr lang="es-ES" sz="1200" b="0" i="0" u="none" strike="noStrike" cap="none" dirty="0">
                          <a:solidFill>
                            <a:srgbClr val="000000"/>
                          </a:solidFill>
                          <a:latin typeface="Montserrat"/>
                          <a:ea typeface="Montserrat"/>
                          <a:cs typeface="Montserrat"/>
                          <a:sym typeface="Montserrat"/>
                        </a:rPr>
                        <a:t>, no tiene que ser propia de esquí siempre y cuando sea impermeable y de invierno. </a:t>
                      </a:r>
                      <a:endParaRPr sz="1200" dirty="0"/>
                    </a:p>
                    <a:p>
                      <a:pPr marL="52388" marR="0" lvl="0" indent="0" algn="just" rtl="0">
                        <a:lnSpc>
                          <a:spcPct val="100000"/>
                        </a:lnSpc>
                        <a:spcBef>
                          <a:spcPts val="1200"/>
                        </a:spcBef>
                        <a:spcAft>
                          <a:spcPts val="0"/>
                        </a:spcAft>
                        <a:buClr>
                          <a:srgbClr val="000000"/>
                        </a:buClr>
                        <a:buSzPts val="1050"/>
                        <a:buFont typeface="Arial"/>
                        <a:buNone/>
                      </a:pPr>
                      <a:r>
                        <a:rPr lang="es-ES" sz="1200" b="0" i="0" u="none" strike="noStrike" cap="none" dirty="0">
                          <a:solidFill>
                            <a:srgbClr val="000000"/>
                          </a:solidFill>
                          <a:latin typeface="Montserrat"/>
                          <a:ea typeface="Montserrat"/>
                          <a:cs typeface="Montserrat"/>
                          <a:sym typeface="Montserrat"/>
                        </a:rPr>
                        <a:t>Importante que la cazadora llegue hasta un poco más abajo de la cintura. </a:t>
                      </a: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52388" marR="0" lvl="0" indent="0" algn="just" rtl="0">
                        <a:lnSpc>
                          <a:spcPct val="100000"/>
                        </a:lnSpc>
                        <a:spcBef>
                          <a:spcPts val="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Guantes de esquí</a:t>
                      </a:r>
                      <a:r>
                        <a:rPr lang="es-ES" sz="1200" b="0" i="0" u="none" strike="noStrike" cap="none" dirty="0">
                          <a:solidFill>
                            <a:srgbClr val="000000"/>
                          </a:solidFill>
                          <a:latin typeface="Montserrat"/>
                          <a:ea typeface="Montserrat"/>
                          <a:cs typeface="Montserrat"/>
                          <a:sym typeface="Montserrat"/>
                        </a:rPr>
                        <a:t>, importante llevar primero los típicos guantes finos de lana de mercería y por encima guantes de esquí. </a:t>
                      </a:r>
                      <a:endParaRPr sz="1200" b="0" i="0" u="none" strike="noStrike" cap="none" dirty="0">
                        <a:solidFill>
                          <a:srgbClr val="000000"/>
                        </a:solidFill>
                        <a:latin typeface="Montserrat"/>
                        <a:ea typeface="Montserrat"/>
                        <a:cs typeface="Montserrat"/>
                        <a:sym typeface="Montserrat"/>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pic>
        <p:nvPicPr>
          <p:cNvPr id="626" name="Google Shape;626;p65" descr="Un hombre vestido formal parado con un traje de color negro&#10;&#10;Descripción generada automáticamente con confianza media"/>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5168" y="2857380"/>
            <a:ext cx="1122063" cy="1122063"/>
          </a:xfrm>
          <a:prstGeom prst="rect">
            <a:avLst/>
          </a:prstGeom>
          <a:noFill/>
          <a:ln>
            <a:noFill/>
          </a:ln>
        </p:spPr>
      </p:pic>
      <p:pic>
        <p:nvPicPr>
          <p:cNvPr id="627" name="Google Shape;627;p65" descr="Imagen en blanco y negro&#10;&#10;Descripción generada automáticamente con confianza media"/>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808255" y="785404"/>
            <a:ext cx="1309025" cy="1309025"/>
          </a:xfrm>
          <a:prstGeom prst="rect">
            <a:avLst/>
          </a:prstGeom>
          <a:noFill/>
          <a:ln>
            <a:noFill/>
          </a:ln>
        </p:spPr>
      </p:pic>
      <p:pic>
        <p:nvPicPr>
          <p:cNvPr id="628" name="Google Shape;628;p65" descr="Imagen en blanco y negro&#10;&#10;Descripción generada automáticamente con confianza baja"/>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434651" y="591567"/>
            <a:ext cx="2028116" cy="2028116"/>
          </a:xfrm>
          <a:prstGeom prst="rect">
            <a:avLst/>
          </a:prstGeom>
          <a:noFill/>
          <a:ln>
            <a:noFill/>
          </a:ln>
        </p:spPr>
      </p:pic>
      <p:pic>
        <p:nvPicPr>
          <p:cNvPr id="629" name="Google Shape;629;p65" descr="Una caricatura de un casco&#10;&#10;Descripción generada automáticamente con confianza media"/>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965985" y="-277481"/>
            <a:ext cx="2125770" cy="2125770"/>
          </a:xfrm>
          <a:prstGeom prst="rect">
            <a:avLst/>
          </a:prstGeom>
          <a:noFill/>
          <a:ln>
            <a:noFill/>
          </a:ln>
        </p:spPr>
      </p:pic>
      <p:pic>
        <p:nvPicPr>
          <p:cNvPr id="630" name="Google Shape;630;p65" descr="Un grupo de personas con traje formal&#10;&#10;Descripción generada automáticamente"/>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85168" y="4048699"/>
            <a:ext cx="1122063" cy="1122063"/>
          </a:xfrm>
          <a:prstGeom prst="rect">
            <a:avLst/>
          </a:prstGeom>
          <a:noFill/>
          <a:ln>
            <a:noFill/>
          </a:ln>
        </p:spPr>
      </p:pic>
      <p:pic>
        <p:nvPicPr>
          <p:cNvPr id="631" name="Google Shape;631;p65" descr="Un grupo de personas vestidas de negro&#10;&#10;Descripción generada automáticamente con confianza media"/>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69893" y="5084475"/>
            <a:ext cx="1122064" cy="1122064"/>
          </a:xfrm>
          <a:prstGeom prst="rect">
            <a:avLst/>
          </a:prstGeom>
          <a:noFill/>
          <a:ln>
            <a:noFill/>
          </a:ln>
        </p:spPr>
      </p:pic>
      <p:pic>
        <p:nvPicPr>
          <p:cNvPr id="632" name="Google Shape;632;p65" descr="Imagen que contiene ropa, interior, camiseta, parado&#10;&#10;Descripción generada automáticamente"/>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360345" y="2879179"/>
            <a:ext cx="1122063" cy="1122063"/>
          </a:xfrm>
          <a:prstGeom prst="rect">
            <a:avLst/>
          </a:prstGeom>
          <a:noFill/>
          <a:ln>
            <a:noFill/>
          </a:ln>
        </p:spPr>
      </p:pic>
      <p:pic>
        <p:nvPicPr>
          <p:cNvPr id="633" name="Google Shape;633;p65" descr="Imagen que contiene guantes, ropa, persona, sostener&#10;&#10;Descripción generada automáticamente"/>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360345" y="5371402"/>
            <a:ext cx="1122062" cy="1122062"/>
          </a:xfrm>
          <a:prstGeom prst="rect">
            <a:avLst/>
          </a:prstGeom>
          <a:noFill/>
          <a:ln>
            <a:noFill/>
          </a:ln>
        </p:spPr>
      </p:pic>
      <p:pic>
        <p:nvPicPr>
          <p:cNvPr id="634" name="Google Shape;634;p65" descr="Imagen que contiene ropa, mujer, tabla, sostener&#10;&#10;Descripción generada automáticamente"/>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360345" y="4061867"/>
            <a:ext cx="1122062" cy="1122062"/>
          </a:xfrm>
          <a:prstGeom prst="rect">
            <a:avLst/>
          </a:prstGeom>
          <a:noFill/>
          <a:ln>
            <a:noFill/>
          </a:ln>
        </p:spPr>
      </p:pic>
      <p:sp>
        <p:nvSpPr>
          <p:cNvPr id="3" name="TextBox 16">
            <a:extLst>
              <a:ext uri="{FF2B5EF4-FFF2-40B4-BE49-F238E27FC236}">
                <a16:creationId xmlns:a16="http://schemas.microsoft.com/office/drawing/2014/main" id="{E31B4272-4A7E-9888-21ED-B58957EB4A61}"/>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5. EL VIAJE INCLUYE</a:t>
            </a:r>
          </a:p>
        </p:txBody>
      </p:sp>
      <p:sp>
        <p:nvSpPr>
          <p:cNvPr id="4" name="TextBox 18">
            <a:extLst>
              <a:ext uri="{FF2B5EF4-FFF2-40B4-BE49-F238E27FC236}">
                <a16:creationId xmlns:a16="http://schemas.microsoft.com/office/drawing/2014/main" id="{22199FCE-69B3-1E50-DD25-73024FCE989B}"/>
              </a:ext>
            </a:extLst>
          </p:cNvPr>
          <p:cNvSpPr txBox="1"/>
          <p:nvPr/>
        </p:nvSpPr>
        <p:spPr>
          <a:xfrm>
            <a:off x="686572" y="1886727"/>
            <a:ext cx="10557690" cy="256480"/>
          </a:xfrm>
          <a:prstGeom prst="rect">
            <a:avLst/>
          </a:prstGeom>
        </p:spPr>
        <p:txBody>
          <a:bodyPr wrap="square" lIns="0" tIns="0" rIns="0" bIns="0" rtlCol="0" anchor="t">
            <a:spAutoFit/>
          </a:bodyPr>
          <a:lstStyle/>
          <a:p>
            <a:pPr>
              <a:lnSpc>
                <a:spcPts val="1960"/>
              </a:lnSpc>
            </a:pPr>
            <a:r>
              <a:rPr lang="es-ES_tradnl" dirty="0">
                <a:solidFill>
                  <a:srgbClr val="0B3C61"/>
                </a:solidFill>
                <a:latin typeface="Montserrat" pitchFamily="2" charset="77"/>
              </a:rPr>
              <a:t>5.5. </a:t>
            </a:r>
            <a:r>
              <a:rPr lang="es-ES_tradnl" b="1" dirty="0">
                <a:solidFill>
                  <a:srgbClr val="0B3C61"/>
                </a:solidFill>
                <a:latin typeface="Montserrat SemiBold" pitchFamily="2" charset="77"/>
              </a:rPr>
              <a:t>RECOMENDACIONES</a:t>
            </a:r>
            <a:endParaRPr lang="es-ES_tradnl" b="1" u="sng" dirty="0">
              <a:solidFill>
                <a:srgbClr val="0B3C61"/>
              </a:solidFill>
              <a:latin typeface="Montserrat SemiBold" pitchFamily="2" charset="77"/>
            </a:endParaRPr>
          </a:p>
        </p:txBody>
      </p:sp>
      <p:sp>
        <p:nvSpPr>
          <p:cNvPr id="5" name="Google Shape;129;p36">
            <a:extLst>
              <a:ext uri="{FF2B5EF4-FFF2-40B4-BE49-F238E27FC236}">
                <a16:creationId xmlns:a16="http://schemas.microsoft.com/office/drawing/2014/main" id="{15CFB1D8-FD25-3CA2-3546-CEDF7C162D31}"/>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1515757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40" name="Google Shape;640;p66"/>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642" name="Google Shape;642;p66"/>
          <p:cNvGraphicFramePr/>
          <p:nvPr>
            <p:extLst>
              <p:ext uri="{D42A27DB-BD31-4B8C-83A1-F6EECF244321}">
                <p14:modId xmlns:p14="http://schemas.microsoft.com/office/powerpoint/2010/main" val="301736943"/>
              </p:ext>
            </p:extLst>
          </p:nvPr>
        </p:nvGraphicFramePr>
        <p:xfrm>
          <a:off x="479425" y="2349824"/>
          <a:ext cx="11162625" cy="4574495"/>
        </p:xfrm>
        <a:graphic>
          <a:graphicData uri="http://schemas.openxmlformats.org/drawingml/2006/table">
            <a:tbl>
              <a:tblPr firstRow="1" bandRow="1">
                <a:noFill/>
              </a:tblPr>
              <a:tblGrid>
                <a:gridCol w="1512000">
                  <a:extLst>
                    <a:ext uri="{9D8B030D-6E8A-4147-A177-3AD203B41FA5}">
                      <a16:colId xmlns:a16="http://schemas.microsoft.com/office/drawing/2014/main" val="20000"/>
                    </a:ext>
                  </a:extLst>
                </a:gridCol>
                <a:gridCol w="3960000">
                  <a:extLst>
                    <a:ext uri="{9D8B030D-6E8A-4147-A177-3AD203B41FA5}">
                      <a16:colId xmlns:a16="http://schemas.microsoft.com/office/drawing/2014/main" val="20001"/>
                    </a:ext>
                  </a:extLst>
                </a:gridCol>
                <a:gridCol w="218625">
                  <a:extLst>
                    <a:ext uri="{9D8B030D-6E8A-4147-A177-3AD203B41FA5}">
                      <a16:colId xmlns:a16="http://schemas.microsoft.com/office/drawing/2014/main" val="20002"/>
                    </a:ext>
                  </a:extLst>
                </a:gridCol>
                <a:gridCol w="1512000">
                  <a:extLst>
                    <a:ext uri="{9D8B030D-6E8A-4147-A177-3AD203B41FA5}">
                      <a16:colId xmlns:a16="http://schemas.microsoft.com/office/drawing/2014/main" val="20003"/>
                    </a:ext>
                  </a:extLst>
                </a:gridCol>
                <a:gridCol w="3960000">
                  <a:extLst>
                    <a:ext uri="{9D8B030D-6E8A-4147-A177-3AD203B41FA5}">
                      <a16:colId xmlns:a16="http://schemas.microsoft.com/office/drawing/2014/main" val="20004"/>
                    </a:ext>
                  </a:extLst>
                </a:gridCol>
              </a:tblGrid>
              <a:tr h="304451">
                <a:tc gridSpan="2">
                  <a:txBody>
                    <a:bodyPr/>
                    <a:lstStyle/>
                    <a:p>
                      <a:pPr marL="0" marR="0" lvl="0" indent="0" algn="l" rtl="0">
                        <a:lnSpc>
                          <a:spcPct val="100000"/>
                        </a:lnSpc>
                        <a:spcBef>
                          <a:spcPts val="0"/>
                        </a:spcBef>
                        <a:spcAft>
                          <a:spcPts val="0"/>
                        </a:spcAft>
                        <a:buNone/>
                      </a:pPr>
                      <a:r>
                        <a:rPr lang="es-ES" sz="1400" b="1" u="none" strike="noStrike" cap="none" dirty="0">
                          <a:solidFill>
                            <a:srgbClr val="0B3C61"/>
                          </a:solidFill>
                          <a:latin typeface="Montserrat"/>
                          <a:ea typeface="Montserrat"/>
                          <a:cs typeface="Montserrat"/>
                          <a:sym typeface="Montserrat"/>
                        </a:rPr>
                        <a:t>Ropa para esquiar</a:t>
                      </a:r>
                      <a:endParaRPr sz="1400" u="none" strike="noStrike" cap="none" dirty="0">
                        <a:latin typeface="Times New Roman"/>
                        <a:ea typeface="Times New Roman"/>
                        <a:cs typeface="Times New Roman"/>
                        <a:sym typeface="Times New Roman"/>
                      </a:endParaRPr>
                    </a:p>
                  </a:txBody>
                  <a:tcPr marL="68575" marR="68575" marT="0" marB="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68575" marR="685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68575" marR="685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68575" marR="68575" marT="0" marB="0" anchor="ctr">
                    <a:lnL w="1270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83000">
                <a:tc>
                  <a:txBody>
                    <a:bodyPr/>
                    <a:lstStyle/>
                    <a:p>
                      <a:pPr marL="0" marR="0" lvl="0" indent="0" algn="l" rtl="0">
                        <a:lnSpc>
                          <a:spcPct val="100000"/>
                        </a:lnSpc>
                        <a:spcBef>
                          <a:spcPts val="0"/>
                        </a:spcBef>
                        <a:spcAft>
                          <a:spcPts val="0"/>
                        </a:spcAft>
                        <a:buNone/>
                      </a:pPr>
                      <a:endParaRPr sz="1200" u="none" strike="noStrike" cap="none" dirty="0"/>
                    </a:p>
                  </a:txBody>
                  <a:tcPr marL="91450" marR="91450" marT="45725" marB="45725">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0" algn="just" rtl="0">
                        <a:lnSpc>
                          <a:spcPct val="100000"/>
                        </a:lnSpc>
                        <a:spcBef>
                          <a:spcPts val="0"/>
                        </a:spcBef>
                        <a:spcAft>
                          <a:spcPts val="0"/>
                        </a:spcAft>
                        <a:buNone/>
                      </a:pPr>
                      <a:r>
                        <a:rPr lang="es-ES" sz="1200" b="1" i="0" u="none" strike="noStrike" cap="none" dirty="0">
                          <a:solidFill>
                            <a:srgbClr val="0B3C61"/>
                          </a:solidFill>
                          <a:latin typeface="Montserrat SemiBold"/>
                          <a:ea typeface="Montserrat SemiBold"/>
                          <a:cs typeface="Montserrat SemiBold"/>
                          <a:sym typeface="Montserrat SemiBold"/>
                        </a:rPr>
                        <a:t>Bragas o </a:t>
                      </a:r>
                      <a:r>
                        <a:rPr lang="es-ES" sz="1200" b="1" i="0" u="none" strike="noStrike" cap="none" dirty="0" err="1">
                          <a:solidFill>
                            <a:srgbClr val="0B3C61"/>
                          </a:solidFill>
                          <a:latin typeface="Montserrat SemiBold"/>
                          <a:ea typeface="Montserrat SemiBold"/>
                          <a:cs typeface="Montserrat SemiBold"/>
                          <a:sym typeface="Montserrat SemiBold"/>
                        </a:rPr>
                        <a:t>buff</a:t>
                      </a:r>
                      <a:r>
                        <a:rPr lang="es-ES" sz="1200" b="1" i="0" u="none" strike="noStrike" cap="none" dirty="0">
                          <a:solidFill>
                            <a:srgbClr val="0B3C61"/>
                          </a:solidFill>
                          <a:latin typeface="Montserrat SemiBold"/>
                          <a:ea typeface="Montserrat SemiBold"/>
                          <a:cs typeface="Montserrat SemiBold"/>
                          <a:sym typeface="Montserrat SemiBold"/>
                        </a:rPr>
                        <a:t> para el cuello</a:t>
                      </a:r>
                      <a:r>
                        <a:rPr lang="es-ES" sz="1200" b="0" i="0" u="none" strike="noStrike" cap="none" dirty="0">
                          <a:solidFill>
                            <a:srgbClr val="000000"/>
                          </a:solidFill>
                          <a:latin typeface="Montserrat"/>
                          <a:ea typeface="Montserrat"/>
                          <a:cs typeface="Montserrat"/>
                          <a:sym typeface="Montserrat"/>
                        </a:rPr>
                        <a:t>, es muy importante para el frío y sobre todo para el viento, para cubrir toda la parte del cuello y cara. </a:t>
                      </a:r>
                      <a:endParaRPr sz="1200" b="0" i="0" u="none" strike="noStrike" cap="none" dirty="0">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228600" marR="0" lvl="0" indent="0" algn="just" rtl="0">
                        <a:lnSpc>
                          <a:spcPct val="100000"/>
                        </a:lnSpc>
                        <a:spcBef>
                          <a:spcPts val="0"/>
                        </a:spcBef>
                        <a:spcAft>
                          <a:spcPts val="0"/>
                        </a:spcAft>
                        <a:buClr>
                          <a:srgbClr val="000000"/>
                        </a:buClr>
                        <a:buSzPts val="1050"/>
                        <a:buFont typeface="Arial"/>
                        <a:buNone/>
                      </a:pPr>
                      <a:r>
                        <a:rPr lang="es-ES" sz="1200" b="1" i="0" u="none" strike="noStrike" cap="none" dirty="0">
                          <a:solidFill>
                            <a:srgbClr val="0B3C61"/>
                          </a:solidFill>
                          <a:latin typeface="Montserrat SemiBold"/>
                          <a:ea typeface="Montserrat SemiBold"/>
                          <a:cs typeface="Montserrat SemiBold"/>
                          <a:sym typeface="Montserrat SemiBold"/>
                        </a:rPr>
                        <a:t>Casco de esquí </a:t>
                      </a:r>
                      <a:r>
                        <a:rPr lang="es-ES" sz="1200" b="0" i="0" u="none" strike="noStrike" cap="none" dirty="0">
                          <a:solidFill>
                            <a:srgbClr val="000000"/>
                          </a:solidFill>
                          <a:latin typeface="Montserrat"/>
                          <a:ea typeface="Montserrat"/>
                          <a:cs typeface="Montserrat"/>
                          <a:sym typeface="Montserrat"/>
                        </a:rPr>
                        <a:t>es un elemento obligatorio para esquiar / hacer </a:t>
                      </a:r>
                      <a:r>
                        <a:rPr lang="es-ES" sz="1200" b="0" i="0" u="none" strike="noStrike" cap="none" dirty="0" err="1">
                          <a:solidFill>
                            <a:srgbClr val="000000"/>
                          </a:solidFill>
                          <a:latin typeface="Montserrat"/>
                          <a:ea typeface="Montserrat"/>
                          <a:cs typeface="Montserrat"/>
                          <a:sym typeface="Montserrat"/>
                        </a:rPr>
                        <a:t>snow</a:t>
                      </a:r>
                      <a:r>
                        <a:rPr lang="es-ES" sz="1200" b="0" i="0" u="none" strike="noStrike" cap="none" dirty="0">
                          <a:solidFill>
                            <a:srgbClr val="000000"/>
                          </a:solidFill>
                          <a:latin typeface="Montserrat"/>
                          <a:ea typeface="Montserrat"/>
                          <a:cs typeface="Montserrat"/>
                          <a:sym typeface="Montserrat"/>
                        </a:rPr>
                        <a:t>. Lo proporciona la tienda de alquiler. </a:t>
                      </a:r>
                    </a:p>
                    <a:p>
                      <a:pPr marL="228600" marR="0" lvl="0" indent="0" algn="just" rtl="0">
                        <a:lnSpc>
                          <a:spcPct val="100000"/>
                        </a:lnSpc>
                        <a:spcBef>
                          <a:spcPts val="0"/>
                        </a:spcBef>
                        <a:spcAft>
                          <a:spcPts val="0"/>
                        </a:spcAft>
                        <a:buClr>
                          <a:srgbClr val="000000"/>
                        </a:buClr>
                        <a:buSzPts val="1050"/>
                        <a:buFont typeface="Arial"/>
                        <a:buNone/>
                      </a:pPr>
                      <a:r>
                        <a:rPr lang="es-ES" sz="1200" b="0" i="0" u="none" strike="noStrike" cap="none" dirty="0">
                          <a:solidFill>
                            <a:srgbClr val="000000"/>
                          </a:solidFill>
                          <a:latin typeface="Montserrat"/>
                          <a:ea typeface="Montserrat"/>
                          <a:cs typeface="Montserrat"/>
                          <a:sym typeface="Montserrat"/>
                        </a:rPr>
                        <a:t>Al tener la cabeza cubierta con el casco, no son necesarios ni el gorro ni la visera, los cuales no tienen que ser específicos para esquiar. Sin embargo, debemos llevarlos para momentos en los que no se esté esquiando, como por ejemplo durante las pausas para comer.</a:t>
                      </a:r>
                      <a:endParaRPr sz="1200" dirty="0"/>
                    </a:p>
                  </a:txBody>
                  <a:tcPr marL="91450" marR="91450" marT="45725" marB="45725">
                    <a:lnL w="12700" cap="flat" cmpd="sng" algn="ctr">
                      <a:no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8136">
                <a:tc>
                  <a:txBody>
                    <a:bodyPr/>
                    <a:lstStyle/>
                    <a:p>
                      <a:pPr marL="0" marR="0" lvl="0" indent="0" algn="l" rtl="0">
                        <a:lnSpc>
                          <a:spcPct val="100000"/>
                        </a:lnSpc>
                        <a:spcBef>
                          <a:spcPts val="0"/>
                        </a:spcBef>
                        <a:spcAft>
                          <a:spcPts val="0"/>
                        </a:spcAft>
                        <a:buNone/>
                      </a:pPr>
                      <a:endParaRPr sz="1200" u="none" strike="noStrike" cap="none" dirty="0"/>
                    </a:p>
                  </a:txBody>
                  <a:tcPr marL="91450" marR="91450" marT="45725" marB="45725">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0" algn="just" defTabSz="914400" rtl="0" eaLnBrk="1" fontAlgn="auto" latinLnBrk="0" hangingPunct="1">
                        <a:lnSpc>
                          <a:spcPct val="100000"/>
                        </a:lnSpc>
                        <a:spcBef>
                          <a:spcPts val="0"/>
                        </a:spcBef>
                        <a:spcAft>
                          <a:spcPts val="0"/>
                        </a:spcAft>
                        <a:buClrTx/>
                        <a:buSzTx/>
                        <a:buFontTx/>
                        <a:buNone/>
                        <a:tabLst/>
                        <a:defRPr/>
                      </a:pPr>
                      <a:r>
                        <a:rPr lang="es-ES" sz="1200" b="1" i="0" u="none" strike="noStrike" cap="none" dirty="0">
                          <a:solidFill>
                            <a:srgbClr val="0B3C61"/>
                          </a:solidFill>
                          <a:latin typeface="Montserrat SemiBold"/>
                          <a:ea typeface="Montserrat SemiBold"/>
                          <a:cs typeface="Montserrat SemiBold"/>
                          <a:sym typeface="Montserrat SemiBold"/>
                        </a:rPr>
                        <a:t>Gafas de ventisca propias de esquí </a:t>
                      </a:r>
                      <a:r>
                        <a:rPr lang="es-ES" sz="1200" b="0" i="0" u="none" strike="noStrike" cap="none" dirty="0">
                          <a:solidFill>
                            <a:srgbClr val="000000"/>
                          </a:solidFill>
                          <a:latin typeface="Montserrat"/>
                          <a:ea typeface="Montserrat"/>
                          <a:cs typeface="Montserrat"/>
                          <a:sym typeface="Montserrat"/>
                        </a:rPr>
                        <a:t>(son más grandes que las de sol por lo que tapan más la cara y necesarias para días de frío y viento o días de nevadas o lluvia). </a:t>
                      </a:r>
                      <a:endParaRPr lang="es-ES" sz="1200" dirty="0"/>
                    </a:p>
                    <a:p>
                      <a:pPr marL="228600" marR="0" lvl="0" indent="0" algn="just" rtl="0">
                        <a:lnSpc>
                          <a:spcPct val="100000"/>
                        </a:lnSpc>
                        <a:spcBef>
                          <a:spcPts val="0"/>
                        </a:spcBef>
                        <a:spcAft>
                          <a:spcPts val="0"/>
                        </a:spcAft>
                        <a:buNone/>
                      </a:pPr>
                      <a:endParaRPr sz="1200" b="0" i="0" u="none" strike="noStrike" cap="none" dirty="0">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228600" marR="0" lvl="0" indent="0" algn="just" rtl="0">
                        <a:lnSpc>
                          <a:spcPct val="100000"/>
                        </a:lnSpc>
                        <a:spcBef>
                          <a:spcPts val="0"/>
                        </a:spcBef>
                        <a:spcAft>
                          <a:spcPts val="0"/>
                        </a:spcAft>
                        <a:buClr>
                          <a:srgbClr val="000000"/>
                        </a:buClr>
                        <a:buSzPts val="1050"/>
                        <a:buFont typeface="Arial"/>
                        <a:buNone/>
                      </a:pPr>
                      <a:endParaRPr sz="1200" dirty="0"/>
                    </a:p>
                  </a:txBody>
                  <a:tcPr marL="91450" marR="91450" marT="45725" marB="45725">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9091179"/>
                  </a:ext>
                </a:extLst>
              </a:tr>
              <a:tr h="750398">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r>
                        <a:rPr lang="es-ES" sz="1200" b="1" i="0" u="none" strike="noStrike" cap="none" dirty="0">
                          <a:solidFill>
                            <a:srgbClr val="0B3C61"/>
                          </a:solidFill>
                          <a:latin typeface="Montserrat SemiBold"/>
                          <a:ea typeface="Montserrat SemiBold"/>
                          <a:cs typeface="Montserrat SemiBold"/>
                          <a:sym typeface="Montserrat SemiBold"/>
                        </a:rPr>
                        <a:t>Gafas de sol</a:t>
                      </a:r>
                      <a:r>
                        <a:rPr lang="es-ES" sz="1200" b="0" i="0" u="none" strike="noStrike" cap="none" dirty="0">
                          <a:solidFill>
                            <a:srgbClr val="000000"/>
                          </a:solidFill>
                          <a:latin typeface="Montserrat"/>
                          <a:ea typeface="Montserrat"/>
                          <a:cs typeface="Montserrat"/>
                          <a:sym typeface="Montserrat"/>
                        </a:rPr>
                        <a:t>, no tienen por qué ser propias de esquí, mejor llevar las gafas con cuerda para no perderlas. </a:t>
                      </a: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0" algn="just" rtl="0">
                        <a:lnSpc>
                          <a:spcPct val="100000"/>
                        </a:lnSpc>
                        <a:spcBef>
                          <a:spcPts val="120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Crema para el sol</a:t>
                      </a:r>
                      <a:r>
                        <a:rPr lang="es-ES" sz="1200" u="none" strike="noStrike" cap="none" dirty="0">
                          <a:solidFill>
                            <a:srgbClr val="000000"/>
                          </a:solidFill>
                          <a:latin typeface="Montserrat"/>
                          <a:ea typeface="Montserrat"/>
                          <a:cs typeface="Montserrat"/>
                          <a:sym typeface="Montserrat"/>
                        </a:rPr>
                        <a:t> y </a:t>
                      </a:r>
                      <a:r>
                        <a:rPr lang="es-ES" sz="1200" b="1" u="none" strike="noStrike" cap="none" dirty="0">
                          <a:solidFill>
                            <a:srgbClr val="0B3C61"/>
                          </a:solidFill>
                          <a:latin typeface="Montserrat SemiBold"/>
                          <a:ea typeface="Montserrat SemiBold"/>
                          <a:cs typeface="Montserrat SemiBold"/>
                          <a:sym typeface="Montserrat SemiBold"/>
                        </a:rPr>
                        <a:t>protector de labios.</a:t>
                      </a:r>
                      <a:endParaRPr sz="1200" u="none" strike="noStrike" cap="none" dirty="0">
                        <a:latin typeface="Calibri"/>
                        <a:ea typeface="Calibri"/>
                        <a:cs typeface="Calibri"/>
                        <a:sym typeface="Calibri"/>
                      </a:endParaRPr>
                    </a:p>
                  </a:txBody>
                  <a:tcPr marL="68575" marR="68575" marT="0" marB="0">
                    <a:lnL w="12700" cap="flat" cmpd="sng" algn="ctr">
                      <a:no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4996">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r>
                        <a:rPr lang="es-ES" sz="1200" b="1" i="0" u="none" strike="noStrike" cap="none" dirty="0">
                          <a:solidFill>
                            <a:srgbClr val="0B3C61"/>
                          </a:solidFill>
                          <a:latin typeface="Montserrat SemiBold"/>
                          <a:ea typeface="Montserrat SemiBold"/>
                          <a:cs typeface="Montserrat SemiBold"/>
                          <a:sym typeface="Montserrat SemiBold"/>
                        </a:rPr>
                        <a:t>Bolsa </a:t>
                      </a:r>
                      <a:r>
                        <a:rPr lang="es-ES" sz="1200" b="0" i="0" u="none" strike="noStrike" cap="none" dirty="0">
                          <a:solidFill>
                            <a:srgbClr val="000000"/>
                          </a:solidFill>
                          <a:latin typeface="Montserrat"/>
                          <a:ea typeface="Montserrat"/>
                          <a:cs typeface="Montserrat"/>
                          <a:sym typeface="Montserrat"/>
                        </a:rPr>
                        <a:t>típica de tela grande de supermercado para guardar las botas de esquí. </a:t>
                      </a: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0"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Cincha</a:t>
                      </a:r>
                      <a:r>
                        <a:rPr lang="es-ES" sz="1200" u="none" strike="noStrike" cap="none" dirty="0">
                          <a:solidFill>
                            <a:srgbClr val="000000"/>
                          </a:solidFill>
                          <a:latin typeface="Montserrat"/>
                          <a:ea typeface="Montserrat"/>
                          <a:cs typeface="Montserrat"/>
                          <a:sym typeface="Montserrat"/>
                        </a:rPr>
                        <a:t> para juntar los esquís.</a:t>
                      </a:r>
                      <a:endParaRPr sz="1200" u="none" strike="noStrike" cap="none" dirty="0">
                        <a:latin typeface="Calibri"/>
                        <a:ea typeface="Calibri"/>
                        <a:cs typeface="Calibri"/>
                        <a:sym typeface="Calibri"/>
                      </a:endParaRPr>
                    </a:p>
                  </a:txBody>
                  <a:tcPr marL="68575" marR="68575" marT="0" marB="0">
                    <a:lnL w="12700" cap="flat" cmpd="sng" algn="ctr">
                      <a:no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43752">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endParaRPr lang="es-ES" sz="1200" b="0" i="0" u="none" strike="noStrike" cap="none" dirty="0">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2388" marR="0" lvl="0" indent="0" algn="just" rtl="0">
                        <a:lnSpc>
                          <a:spcPct val="100000"/>
                        </a:lnSpc>
                        <a:spcBef>
                          <a:spcPts val="0"/>
                        </a:spcBef>
                        <a:spcAft>
                          <a:spcPts val="0"/>
                        </a:spcAft>
                        <a:buClr>
                          <a:srgbClr val="000000"/>
                        </a:buClr>
                        <a:buSzPts val="1050"/>
                        <a:buFont typeface="Arial"/>
                        <a:buNone/>
                      </a:pPr>
                      <a:endParaRPr sz="1200" b="0" i="0" u="none" strike="noStrike" cap="none">
                        <a:solidFill>
                          <a:srgbClr val="000000"/>
                        </a:solidFill>
                        <a:latin typeface="Montserrat"/>
                        <a:ea typeface="Montserrat"/>
                        <a:cs typeface="Montserrat"/>
                        <a:sym typeface="Montserrat"/>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0" algn="just" defTabSz="914400" rtl="0" eaLnBrk="1" fontAlgn="auto" latinLnBrk="0" hangingPunct="1">
                        <a:lnSpc>
                          <a:spcPct val="100000"/>
                        </a:lnSpc>
                        <a:spcBef>
                          <a:spcPts val="0"/>
                        </a:spcBef>
                        <a:spcAft>
                          <a:spcPts val="0"/>
                        </a:spcAft>
                        <a:buClrTx/>
                        <a:buSzTx/>
                        <a:buFontTx/>
                        <a:buNone/>
                        <a:tabLst/>
                        <a:defRPr/>
                      </a:pPr>
                      <a:r>
                        <a:rPr lang="es-ES" sz="1200" b="1" u="none" strike="noStrike" cap="none" dirty="0">
                          <a:solidFill>
                            <a:srgbClr val="0B3C61"/>
                          </a:solidFill>
                          <a:latin typeface="Montserrat SemiBold"/>
                          <a:ea typeface="Montserrat"/>
                          <a:cs typeface="Montserrat"/>
                          <a:sym typeface="Montserrat SemiBold"/>
                        </a:rPr>
                        <a:t>Muñequeras de snowboard</a:t>
                      </a:r>
                      <a:r>
                        <a:rPr lang="es-ES" sz="1200" u="none" strike="noStrike" cap="none" dirty="0">
                          <a:solidFill>
                            <a:srgbClr val="000000"/>
                          </a:solidFill>
                          <a:latin typeface="Montserrat"/>
                          <a:ea typeface="Montserrat"/>
                          <a:cs typeface="Montserrat"/>
                          <a:sym typeface="Montserrat"/>
                        </a:rPr>
                        <a:t> es obligatorio utilizar muñequeras de protección de extensión. La mayor parte de las lesiones en la iniciación son en las muñecas. </a:t>
                      </a:r>
                      <a:endParaRPr lang="es-ES" sz="1200" u="none" strike="noStrike" cap="none" dirty="0">
                        <a:latin typeface="+mn-lt"/>
                        <a:ea typeface="Calibri"/>
                        <a:cs typeface="Calibri"/>
                        <a:sym typeface="Calibri"/>
                      </a:endParaRPr>
                    </a:p>
                    <a:p>
                      <a:pPr marL="228600" marR="0" lvl="0" indent="0" algn="just" rtl="0">
                        <a:lnSpc>
                          <a:spcPct val="100000"/>
                        </a:lnSpc>
                        <a:spcBef>
                          <a:spcPts val="0"/>
                        </a:spcBef>
                        <a:spcAft>
                          <a:spcPts val="0"/>
                        </a:spcAft>
                        <a:buNone/>
                      </a:pPr>
                      <a:endParaRPr sz="1200" u="none" strike="noStrike" cap="none" dirty="0">
                        <a:latin typeface="Calibri"/>
                        <a:ea typeface="Calibri"/>
                        <a:cs typeface="Calibri"/>
                        <a:sym typeface="Calibri"/>
                      </a:endParaRPr>
                    </a:p>
                  </a:txBody>
                  <a:tcPr marL="68575" marR="68575" marT="0" marB="0">
                    <a:lnL w="12700" cap="flat" cmpd="sng" algn="ctr">
                      <a:no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1906543"/>
                  </a:ext>
                </a:extLst>
              </a:tr>
            </a:tbl>
          </a:graphicData>
        </a:graphic>
      </p:graphicFrame>
      <p:pic>
        <p:nvPicPr>
          <p:cNvPr id="643" name="Google Shape;643;p66" descr="Imagen en blanco y negro&#10;&#10;Descripción generada automáticamente con confianza media"/>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808255" y="785404"/>
            <a:ext cx="1309025" cy="1309025"/>
          </a:xfrm>
          <a:prstGeom prst="rect">
            <a:avLst/>
          </a:prstGeom>
          <a:noFill/>
          <a:ln>
            <a:noFill/>
          </a:ln>
        </p:spPr>
      </p:pic>
      <p:pic>
        <p:nvPicPr>
          <p:cNvPr id="644" name="Google Shape;644;p66" descr="Imagen en blanco y negro&#10;&#10;Descripción generada automáticamente con confianza baja"/>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434651" y="591567"/>
            <a:ext cx="2028116" cy="2028116"/>
          </a:xfrm>
          <a:prstGeom prst="rect">
            <a:avLst/>
          </a:prstGeom>
          <a:noFill/>
          <a:ln>
            <a:noFill/>
          </a:ln>
        </p:spPr>
      </p:pic>
      <p:pic>
        <p:nvPicPr>
          <p:cNvPr id="645" name="Google Shape;645;p66" descr="Una caricatura de un casco&#10;&#10;Descripción generada automáticamente con confianza media"/>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965985" y="-277481"/>
            <a:ext cx="2125770" cy="2125770"/>
          </a:xfrm>
          <a:prstGeom prst="rect">
            <a:avLst/>
          </a:prstGeom>
          <a:noFill/>
          <a:ln>
            <a:noFill/>
          </a:ln>
        </p:spPr>
      </p:pic>
      <p:pic>
        <p:nvPicPr>
          <p:cNvPr id="646" name="Google Shape;646;p66" descr="Imagen que contiene taza, tabla, café, pastel&#10;&#10;Descripción generada automáticament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49681" y="2806661"/>
            <a:ext cx="757974" cy="757974"/>
          </a:xfrm>
          <a:prstGeom prst="rect">
            <a:avLst/>
          </a:prstGeom>
          <a:noFill/>
          <a:ln>
            <a:noFill/>
          </a:ln>
        </p:spPr>
      </p:pic>
      <p:pic>
        <p:nvPicPr>
          <p:cNvPr id="647" name="Google Shape;647;p66" descr="Dibujo de una persona con casco&#10;&#10;Descripción generada automáticamente con confianza media"/>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331837" y="2706429"/>
            <a:ext cx="1123200" cy="1123200"/>
          </a:xfrm>
          <a:prstGeom prst="rect">
            <a:avLst/>
          </a:prstGeom>
          <a:noFill/>
          <a:ln>
            <a:noFill/>
          </a:ln>
        </p:spPr>
      </p:pic>
      <p:pic>
        <p:nvPicPr>
          <p:cNvPr id="648" name="Google Shape;648;p66" descr="Imagen que contiene tabla, cuarto&#10;&#10;Descripción generada automáticamente"/>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504853" y="5163783"/>
            <a:ext cx="776636" cy="776636"/>
          </a:xfrm>
          <a:prstGeom prst="rect">
            <a:avLst/>
          </a:prstGeom>
          <a:noFill/>
          <a:ln>
            <a:noFill/>
          </a:ln>
        </p:spPr>
      </p:pic>
      <p:pic>
        <p:nvPicPr>
          <p:cNvPr id="649" name="Google Shape;649;p66" descr="Logotipo, nombre de la empresa&#10;&#10;Descripción generada automáticamente"/>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49681" y="4724598"/>
            <a:ext cx="757974" cy="757974"/>
          </a:xfrm>
          <a:prstGeom prst="rect">
            <a:avLst/>
          </a:prstGeom>
          <a:noFill/>
          <a:ln>
            <a:noFill/>
          </a:ln>
        </p:spPr>
      </p:pic>
      <p:pic>
        <p:nvPicPr>
          <p:cNvPr id="650" name="Google Shape;650;p66" descr="Una caricatura de una persona con gafas de sol&#10;&#10;Descripción generada automáticamente con confianza baja"/>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49681" y="3770847"/>
            <a:ext cx="757974" cy="757974"/>
          </a:xfrm>
          <a:prstGeom prst="rect">
            <a:avLst/>
          </a:prstGeom>
          <a:noFill/>
          <a:ln>
            <a:noFill/>
          </a:ln>
        </p:spPr>
      </p:pic>
      <p:pic>
        <p:nvPicPr>
          <p:cNvPr id="651" name="Google Shape;651;p66" descr="Botella de plástico con una etiqueta de color blanco&#10;&#10;Descripción generada automáticamente con confianza media"/>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514717" y="4294883"/>
            <a:ext cx="766772" cy="766772"/>
          </a:xfrm>
          <a:prstGeom prst="rect">
            <a:avLst/>
          </a:prstGeom>
          <a:noFill/>
          <a:ln>
            <a:noFill/>
          </a:ln>
        </p:spPr>
      </p:pic>
      <p:pic>
        <p:nvPicPr>
          <p:cNvPr id="652" name="Google Shape;652;p66" descr="Imagen que contiene tabla, pequeño, llenado, comida&#10;&#10;Descripción generada automáticamente"/>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49681" y="5561431"/>
            <a:ext cx="757975" cy="757975"/>
          </a:xfrm>
          <a:prstGeom prst="rect">
            <a:avLst/>
          </a:prstGeom>
          <a:noFill/>
          <a:ln>
            <a:noFill/>
          </a:ln>
        </p:spPr>
      </p:pic>
      <p:sp>
        <p:nvSpPr>
          <p:cNvPr id="3" name="TextBox 16">
            <a:extLst>
              <a:ext uri="{FF2B5EF4-FFF2-40B4-BE49-F238E27FC236}">
                <a16:creationId xmlns:a16="http://schemas.microsoft.com/office/drawing/2014/main" id="{AF2CE3DA-B41B-E458-5D8E-510F69D04379}"/>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5. EL VIAJE INCLUYE</a:t>
            </a:r>
          </a:p>
        </p:txBody>
      </p:sp>
      <p:sp>
        <p:nvSpPr>
          <p:cNvPr id="4" name="TextBox 18">
            <a:extLst>
              <a:ext uri="{FF2B5EF4-FFF2-40B4-BE49-F238E27FC236}">
                <a16:creationId xmlns:a16="http://schemas.microsoft.com/office/drawing/2014/main" id="{4EEE4B1B-2C63-2C72-9EBB-D97722A2B692}"/>
              </a:ext>
            </a:extLst>
          </p:cNvPr>
          <p:cNvSpPr txBox="1"/>
          <p:nvPr/>
        </p:nvSpPr>
        <p:spPr>
          <a:xfrm>
            <a:off x="686572" y="1886727"/>
            <a:ext cx="10557690" cy="256480"/>
          </a:xfrm>
          <a:prstGeom prst="rect">
            <a:avLst/>
          </a:prstGeom>
        </p:spPr>
        <p:txBody>
          <a:bodyPr wrap="square" lIns="0" tIns="0" rIns="0" bIns="0" rtlCol="0" anchor="t">
            <a:spAutoFit/>
          </a:bodyPr>
          <a:lstStyle/>
          <a:p>
            <a:pPr>
              <a:lnSpc>
                <a:spcPts val="1960"/>
              </a:lnSpc>
            </a:pPr>
            <a:r>
              <a:rPr lang="es-ES_tradnl" dirty="0">
                <a:solidFill>
                  <a:srgbClr val="0B3C61"/>
                </a:solidFill>
                <a:latin typeface="Montserrat" pitchFamily="2" charset="77"/>
              </a:rPr>
              <a:t>5.5. </a:t>
            </a:r>
            <a:r>
              <a:rPr lang="es-ES_tradnl" b="1" dirty="0">
                <a:solidFill>
                  <a:srgbClr val="0B3C61"/>
                </a:solidFill>
                <a:latin typeface="Montserrat SemiBold" pitchFamily="2" charset="77"/>
              </a:rPr>
              <a:t>RECOMENDACIONES</a:t>
            </a:r>
            <a:endParaRPr lang="es-ES_tradnl" b="1" u="sng" dirty="0">
              <a:solidFill>
                <a:srgbClr val="0B3C61"/>
              </a:solidFill>
              <a:latin typeface="Montserrat SemiBold" pitchFamily="2" charset="77"/>
            </a:endParaRPr>
          </a:p>
        </p:txBody>
      </p:sp>
      <p:pic>
        <p:nvPicPr>
          <p:cNvPr id="1026" name="Picture 2" descr="Muñequera de snowboard adulto y niños Defence Wrist">
            <a:extLst>
              <a:ext uri="{FF2B5EF4-FFF2-40B4-BE49-F238E27FC236}">
                <a16:creationId xmlns:a16="http://schemas.microsoft.com/office/drawing/2014/main" id="{F8E910BE-CB42-9F69-288C-F24FE2B9DD7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722474" y="6195814"/>
            <a:ext cx="559015" cy="55901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9;p36">
            <a:extLst>
              <a:ext uri="{FF2B5EF4-FFF2-40B4-BE49-F238E27FC236}">
                <a16:creationId xmlns:a16="http://schemas.microsoft.com/office/drawing/2014/main" id="{B4BEF6A7-E21F-88F3-C268-94ECEB506872}"/>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1526932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40" name="Google Shape;640;p66"/>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43" name="Google Shape;643;p66" descr="Imagen en blanco y negro&#10;&#10;Descripción generada automáticamente con confianza media"/>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808255" y="785404"/>
            <a:ext cx="1309025" cy="1309025"/>
          </a:xfrm>
          <a:prstGeom prst="rect">
            <a:avLst/>
          </a:prstGeom>
          <a:noFill/>
          <a:ln>
            <a:noFill/>
          </a:ln>
        </p:spPr>
      </p:pic>
      <p:pic>
        <p:nvPicPr>
          <p:cNvPr id="644" name="Google Shape;644;p66" descr="Imagen en blanco y negro&#10;&#10;Descripción generada automáticamente con confianza baja"/>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434651" y="591567"/>
            <a:ext cx="2028116" cy="2028116"/>
          </a:xfrm>
          <a:prstGeom prst="rect">
            <a:avLst/>
          </a:prstGeom>
          <a:noFill/>
          <a:ln>
            <a:noFill/>
          </a:ln>
        </p:spPr>
      </p:pic>
      <p:pic>
        <p:nvPicPr>
          <p:cNvPr id="645" name="Google Shape;645;p66" descr="Una caricatura de un casco&#10;&#10;Descripción generada automáticamente con confianza media"/>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965985" y="-277481"/>
            <a:ext cx="2125770" cy="2125770"/>
          </a:xfrm>
          <a:prstGeom prst="rect">
            <a:avLst/>
          </a:prstGeom>
          <a:noFill/>
          <a:ln>
            <a:noFill/>
          </a:ln>
        </p:spPr>
      </p:pic>
      <p:sp>
        <p:nvSpPr>
          <p:cNvPr id="3" name="TextBox 16">
            <a:extLst>
              <a:ext uri="{FF2B5EF4-FFF2-40B4-BE49-F238E27FC236}">
                <a16:creationId xmlns:a16="http://schemas.microsoft.com/office/drawing/2014/main" id="{AF2CE3DA-B41B-E458-5D8E-510F69D04379}"/>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5. EL VIAJE INCLUYE</a:t>
            </a:r>
          </a:p>
        </p:txBody>
      </p:sp>
      <p:sp>
        <p:nvSpPr>
          <p:cNvPr id="4" name="TextBox 18">
            <a:extLst>
              <a:ext uri="{FF2B5EF4-FFF2-40B4-BE49-F238E27FC236}">
                <a16:creationId xmlns:a16="http://schemas.microsoft.com/office/drawing/2014/main" id="{4EEE4B1B-2C63-2C72-9EBB-D97722A2B692}"/>
              </a:ext>
            </a:extLst>
          </p:cNvPr>
          <p:cNvSpPr txBox="1"/>
          <p:nvPr/>
        </p:nvSpPr>
        <p:spPr>
          <a:xfrm>
            <a:off x="686572" y="1886727"/>
            <a:ext cx="10557690" cy="256480"/>
          </a:xfrm>
          <a:prstGeom prst="rect">
            <a:avLst/>
          </a:prstGeom>
        </p:spPr>
        <p:txBody>
          <a:bodyPr wrap="square" lIns="0" tIns="0" rIns="0" bIns="0" rtlCol="0" anchor="t">
            <a:spAutoFit/>
          </a:bodyPr>
          <a:lstStyle/>
          <a:p>
            <a:pPr>
              <a:lnSpc>
                <a:spcPts val="1960"/>
              </a:lnSpc>
            </a:pPr>
            <a:r>
              <a:rPr lang="es-ES_tradnl" dirty="0">
                <a:solidFill>
                  <a:srgbClr val="0B3C61"/>
                </a:solidFill>
                <a:latin typeface="Montserrat" pitchFamily="2" charset="77"/>
              </a:rPr>
              <a:t>5.5. </a:t>
            </a:r>
            <a:r>
              <a:rPr lang="es-ES_tradnl" b="1" dirty="0">
                <a:solidFill>
                  <a:srgbClr val="0B3C61"/>
                </a:solidFill>
                <a:latin typeface="Montserrat SemiBold" pitchFamily="2" charset="77"/>
              </a:rPr>
              <a:t>RECOMENDACIONES</a:t>
            </a:r>
            <a:endParaRPr lang="es-ES_tradnl" b="1" u="sng" dirty="0">
              <a:solidFill>
                <a:srgbClr val="0B3C61"/>
              </a:solidFill>
              <a:latin typeface="Montserrat SemiBold" pitchFamily="2" charset="77"/>
            </a:endParaRPr>
          </a:p>
        </p:txBody>
      </p:sp>
      <p:graphicFrame>
        <p:nvGraphicFramePr>
          <p:cNvPr id="12" name="Google Shape;677;p68">
            <a:extLst>
              <a:ext uri="{FF2B5EF4-FFF2-40B4-BE49-F238E27FC236}">
                <a16:creationId xmlns:a16="http://schemas.microsoft.com/office/drawing/2014/main" id="{D3331A0B-A19C-4AFA-DE4E-FD0C47CF6280}"/>
              </a:ext>
            </a:extLst>
          </p:cNvPr>
          <p:cNvGraphicFramePr/>
          <p:nvPr>
            <p:extLst>
              <p:ext uri="{D42A27DB-BD31-4B8C-83A1-F6EECF244321}">
                <p14:modId xmlns:p14="http://schemas.microsoft.com/office/powerpoint/2010/main" val="3299552774"/>
              </p:ext>
            </p:extLst>
          </p:nvPr>
        </p:nvGraphicFramePr>
        <p:xfrm>
          <a:off x="479425" y="2349824"/>
          <a:ext cx="11162625" cy="3954800"/>
        </p:xfrm>
        <a:graphic>
          <a:graphicData uri="http://schemas.openxmlformats.org/drawingml/2006/table">
            <a:tbl>
              <a:tblPr firstRow="1" bandRow="1">
                <a:noFill/>
              </a:tblPr>
              <a:tblGrid>
                <a:gridCol w="1512000">
                  <a:extLst>
                    <a:ext uri="{9D8B030D-6E8A-4147-A177-3AD203B41FA5}">
                      <a16:colId xmlns:a16="http://schemas.microsoft.com/office/drawing/2014/main" val="20000"/>
                    </a:ext>
                  </a:extLst>
                </a:gridCol>
                <a:gridCol w="5690625">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370850">
                <a:tc gridSpan="2">
                  <a:txBody>
                    <a:bodyPr/>
                    <a:lstStyle/>
                    <a:p>
                      <a:pPr marL="0" marR="0" lvl="0" indent="0" algn="l" rtl="0">
                        <a:lnSpc>
                          <a:spcPct val="100000"/>
                        </a:lnSpc>
                        <a:spcBef>
                          <a:spcPts val="0"/>
                        </a:spcBef>
                        <a:spcAft>
                          <a:spcPts val="0"/>
                        </a:spcAft>
                        <a:buNone/>
                      </a:pPr>
                      <a:r>
                        <a:rPr lang="es-ES" sz="1400" b="1" u="none" strike="noStrike" cap="none" dirty="0">
                          <a:solidFill>
                            <a:srgbClr val="0B3C61"/>
                          </a:solidFill>
                          <a:latin typeface="Montserrat"/>
                          <a:ea typeface="Montserrat"/>
                          <a:cs typeface="Montserrat"/>
                          <a:sym typeface="Montserrat"/>
                        </a:rPr>
                        <a:t>Recomendaciones (móvil, dinero, etc.)</a:t>
                      </a:r>
                      <a:endParaRPr sz="1400" u="none" strike="noStrike" cap="none" dirty="0">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0"/>
                  </a:ext>
                </a:extLst>
              </a:tr>
              <a:tr h="1195850">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gridSpan="2">
                  <a:txBody>
                    <a:bodyPr/>
                    <a:lstStyle/>
                    <a:p>
                      <a:pPr marL="226695" marR="0" lvl="0" indent="0" algn="just" rtl="0">
                        <a:lnSpc>
                          <a:spcPct val="100000"/>
                        </a:lnSpc>
                        <a:spcBef>
                          <a:spcPts val="0"/>
                        </a:spcBef>
                        <a:spcAft>
                          <a:spcPts val="0"/>
                        </a:spcAft>
                        <a:buNone/>
                      </a:pPr>
                      <a:endParaRPr sz="1200" b="1" u="none" strike="noStrike" cap="none" dirty="0">
                        <a:solidFill>
                          <a:srgbClr val="0B3C61"/>
                        </a:solidFill>
                        <a:latin typeface="Montserrat SemiBold"/>
                        <a:ea typeface="Montserrat SemiBold"/>
                        <a:cs typeface="Montserrat SemiBold"/>
                        <a:sym typeface="Montserrat SemiBold"/>
                      </a:endParaRPr>
                    </a:p>
                    <a:p>
                      <a:pPr marL="226695" marR="0" lvl="0" indent="0" algn="just" rtl="0">
                        <a:lnSpc>
                          <a:spcPct val="100000"/>
                        </a:lnSpc>
                        <a:spcBef>
                          <a:spcPts val="120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Móvil:</a:t>
                      </a:r>
                      <a:r>
                        <a:rPr lang="es-ES" sz="1200" u="none" strike="noStrike" cap="none" dirty="0">
                          <a:solidFill>
                            <a:srgbClr val="000000"/>
                          </a:solidFill>
                          <a:latin typeface="Montserrat"/>
                          <a:ea typeface="Montserrat"/>
                          <a:cs typeface="Montserrat"/>
                          <a:sym typeface="Montserrat"/>
                        </a:rPr>
                        <a:t> si se viaja Andorra fundamental desactivarle datos e itinerancia de datos y hablar solo por wifi.</a:t>
                      </a:r>
                      <a:endParaRPr sz="1200" u="none" strike="noStrike" cap="none"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1"/>
                  </a:ext>
                </a:extLst>
              </a:tr>
              <a:tr h="1242875">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gridSpan="2">
                  <a:txBody>
                    <a:bodyPr/>
                    <a:lstStyle/>
                    <a:p>
                      <a:pPr marL="226695" marR="0" lvl="0" indent="0"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Dinero:</a:t>
                      </a:r>
                      <a:r>
                        <a:rPr lang="es-ES" sz="1200" u="none" strike="noStrike" cap="none" dirty="0">
                          <a:solidFill>
                            <a:srgbClr val="000000"/>
                          </a:solidFill>
                          <a:latin typeface="Montserrat"/>
                          <a:ea typeface="Montserrat"/>
                          <a:cs typeface="Montserrat"/>
                          <a:sym typeface="Montserrat"/>
                        </a:rPr>
                        <a:t> no hay porque llevar mucho dinero (los únicos gastos no incluidos en el viaje son el desayuno y la comida de la ida y la cena y el desayuno del regreso).</a:t>
                      </a:r>
                      <a:endParaRPr sz="1200" u="none" strike="noStrike" cap="none"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2"/>
                  </a:ext>
                </a:extLst>
              </a:tr>
              <a:tr h="1145225">
                <a:tc>
                  <a:txBody>
                    <a:bodyPr/>
                    <a:lstStyle/>
                    <a:p>
                      <a:pPr marL="0" marR="0" lvl="0" indent="0" algn="l" rtl="0">
                        <a:lnSpc>
                          <a:spcPct val="100000"/>
                        </a:lnSpc>
                        <a:spcBef>
                          <a:spcPts val="0"/>
                        </a:spcBef>
                        <a:spcAft>
                          <a:spcPts val="0"/>
                        </a:spcAft>
                        <a:buNone/>
                      </a:pPr>
                      <a:endParaRPr sz="12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gridSpan="2">
                  <a:txBody>
                    <a:bodyPr/>
                    <a:lstStyle/>
                    <a:p>
                      <a:pPr marL="226695" marR="0" lvl="0" indent="0" algn="just" rtl="0">
                        <a:lnSpc>
                          <a:spcPct val="100000"/>
                        </a:lnSpc>
                        <a:spcBef>
                          <a:spcPts val="0"/>
                        </a:spcBef>
                        <a:spcAft>
                          <a:spcPts val="0"/>
                        </a:spcAft>
                        <a:buNone/>
                      </a:pPr>
                      <a:r>
                        <a:rPr lang="es-ES" sz="1200" b="1" u="none" strike="noStrike" cap="none" dirty="0">
                          <a:solidFill>
                            <a:srgbClr val="0B3C61"/>
                          </a:solidFill>
                          <a:latin typeface="Montserrat SemiBold"/>
                          <a:ea typeface="Montserrat SemiBold"/>
                          <a:cs typeface="Montserrat SemiBold"/>
                          <a:sym typeface="Montserrat SemiBold"/>
                        </a:rPr>
                        <a:t>La maleta:</a:t>
                      </a:r>
                      <a:r>
                        <a:rPr lang="es-ES" sz="1200" u="none" strike="noStrike" cap="none" dirty="0">
                          <a:solidFill>
                            <a:srgbClr val="000000"/>
                          </a:solidFill>
                          <a:latin typeface="Montserrat"/>
                          <a:ea typeface="Montserrat"/>
                          <a:cs typeface="Montserrat"/>
                          <a:sym typeface="Montserrat"/>
                        </a:rPr>
                        <a:t>  a ser posible,  que no sea rígida ya que facilita su almacenamiento en los buses y habitaciones de hoteles.</a:t>
                      </a:r>
                      <a:endParaRPr sz="1200" u="none" strike="noStrike" cap="none"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ES"/>
                    </a:p>
                  </a:txBody>
                  <a:tcPr/>
                </a:tc>
                <a:extLst>
                  <a:ext uri="{0D108BD9-81ED-4DB2-BD59-A6C34878D82A}">
                    <a16:rowId xmlns:a16="http://schemas.microsoft.com/office/drawing/2014/main" val="10003"/>
                  </a:ext>
                </a:extLst>
              </a:tr>
            </a:tbl>
          </a:graphicData>
        </a:graphic>
      </p:graphicFrame>
      <p:pic>
        <p:nvPicPr>
          <p:cNvPr id="13" name="Google Shape;681;p68" descr="Icono&#10;&#10;Descripción generada automáticamente">
            <a:extLst>
              <a:ext uri="{FF2B5EF4-FFF2-40B4-BE49-F238E27FC236}">
                <a16:creationId xmlns:a16="http://schemas.microsoft.com/office/drawing/2014/main" id="{C51B1D6B-4934-2973-153E-845A6579D596}"/>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91209" y="2741475"/>
            <a:ext cx="1116721" cy="1116721"/>
          </a:xfrm>
          <a:prstGeom prst="rect">
            <a:avLst/>
          </a:prstGeom>
          <a:noFill/>
          <a:ln>
            <a:noFill/>
          </a:ln>
        </p:spPr>
      </p:pic>
      <p:pic>
        <p:nvPicPr>
          <p:cNvPr id="14" name="Google Shape;682;p68" descr="Interfaz de usuario gráfica&#10;&#10;Descripción generada automáticamente">
            <a:extLst>
              <a:ext uri="{FF2B5EF4-FFF2-40B4-BE49-F238E27FC236}">
                <a16:creationId xmlns:a16="http://schemas.microsoft.com/office/drawing/2014/main" id="{6E0D9D30-A068-0DB7-AA49-4623E612D8A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91209" y="3893252"/>
            <a:ext cx="1188501" cy="1188501"/>
          </a:xfrm>
          <a:prstGeom prst="rect">
            <a:avLst/>
          </a:prstGeom>
          <a:noFill/>
          <a:ln>
            <a:noFill/>
          </a:ln>
        </p:spPr>
      </p:pic>
      <p:pic>
        <p:nvPicPr>
          <p:cNvPr id="15" name="Google Shape;683;p68" descr="Maleta de color azul&#10;&#10;Descripción generada automáticamente con confianza media">
            <a:extLst>
              <a:ext uri="{FF2B5EF4-FFF2-40B4-BE49-F238E27FC236}">
                <a16:creationId xmlns:a16="http://schemas.microsoft.com/office/drawing/2014/main" id="{D233B499-4482-AB43-889A-0ECA964B950C}"/>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33516" y="4939860"/>
            <a:ext cx="1434299" cy="1434299"/>
          </a:xfrm>
          <a:prstGeom prst="rect">
            <a:avLst/>
          </a:prstGeom>
          <a:noFill/>
          <a:ln>
            <a:noFill/>
          </a:ln>
        </p:spPr>
      </p:pic>
      <p:sp>
        <p:nvSpPr>
          <p:cNvPr id="5" name="Google Shape;129;p36">
            <a:extLst>
              <a:ext uri="{FF2B5EF4-FFF2-40B4-BE49-F238E27FC236}">
                <a16:creationId xmlns:a16="http://schemas.microsoft.com/office/drawing/2014/main" id="{60645E1F-A0DC-3AD6-2FF4-B923C7D9AEC6}"/>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1586003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40" name="Google Shape;640;p66"/>
          <p:cNvSpPr/>
          <p:nvPr/>
        </p:nvSpPr>
        <p:spPr>
          <a:xfrm>
            <a:off x="1481835" y="1439917"/>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Box 16">
            <a:extLst>
              <a:ext uri="{FF2B5EF4-FFF2-40B4-BE49-F238E27FC236}">
                <a16:creationId xmlns:a16="http://schemas.microsoft.com/office/drawing/2014/main" id="{AF2CE3DA-B41B-E458-5D8E-510F69D04379}"/>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6. OTRAS ACTIVIDADES</a:t>
            </a:r>
          </a:p>
        </p:txBody>
      </p:sp>
      <p:sp>
        <p:nvSpPr>
          <p:cNvPr id="4" name="TextBox 18">
            <a:extLst>
              <a:ext uri="{FF2B5EF4-FFF2-40B4-BE49-F238E27FC236}">
                <a16:creationId xmlns:a16="http://schemas.microsoft.com/office/drawing/2014/main" id="{4EEE4B1B-2C63-2C72-9EBB-D97722A2B692}"/>
              </a:ext>
            </a:extLst>
          </p:cNvPr>
          <p:cNvSpPr txBox="1"/>
          <p:nvPr/>
        </p:nvSpPr>
        <p:spPr>
          <a:xfrm>
            <a:off x="686572" y="1886727"/>
            <a:ext cx="10557690" cy="769441"/>
          </a:xfrm>
          <a:prstGeom prst="rect">
            <a:avLst/>
          </a:prstGeom>
        </p:spPr>
        <p:txBody>
          <a:bodyPr wrap="square" lIns="0" tIns="0" rIns="0" bIns="0" rtlCol="0" anchor="t">
            <a:spAutoFit/>
          </a:bodyPr>
          <a:lstStyle/>
          <a:p>
            <a:pPr>
              <a:lnSpc>
                <a:spcPts val="1960"/>
              </a:lnSpc>
            </a:pPr>
            <a:r>
              <a:rPr lang="es-ES_tradnl" b="1" dirty="0">
                <a:solidFill>
                  <a:srgbClr val="0B3C61"/>
                </a:solidFill>
                <a:latin typeface="Montserrat SemiBold" pitchFamily="2" charset="77"/>
              </a:rPr>
              <a:t>ENTRADA SESIÓN ESPACIO TERMOLÚDICO CALDEA: 25€</a:t>
            </a:r>
          </a:p>
          <a:p>
            <a:pPr>
              <a:lnSpc>
                <a:spcPts val="1960"/>
              </a:lnSpc>
            </a:pPr>
            <a:endParaRPr lang="es-ES_tradnl" b="1" dirty="0">
              <a:solidFill>
                <a:srgbClr val="0B3C61"/>
              </a:solidFill>
              <a:latin typeface="Montserrat SemiBold" pitchFamily="2" charset="77"/>
            </a:endParaRPr>
          </a:p>
          <a:p>
            <a:pPr>
              <a:lnSpc>
                <a:spcPts val="1960"/>
              </a:lnSpc>
            </a:pPr>
            <a:r>
              <a:rPr lang="es-ES_tradnl" sz="1200" dirty="0">
                <a:solidFill>
                  <a:srgbClr val="0B3C61"/>
                </a:solidFill>
                <a:latin typeface="Montserrat SemiBold" pitchFamily="2" charset="77"/>
              </a:rPr>
              <a:t>https://</a:t>
            </a:r>
            <a:r>
              <a:rPr lang="es-ES_tradnl" sz="1200" dirty="0" err="1">
                <a:solidFill>
                  <a:srgbClr val="0B3C61"/>
                </a:solidFill>
                <a:latin typeface="Montserrat SemiBold" pitchFamily="2" charset="77"/>
              </a:rPr>
              <a:t>www.caldea.com</a:t>
            </a:r>
            <a:endParaRPr lang="es-ES_tradnl" sz="1200" dirty="0">
              <a:solidFill>
                <a:srgbClr val="0B3C61"/>
              </a:solidFill>
              <a:latin typeface="Montserrat SemiBold" pitchFamily="2" charset="77"/>
            </a:endParaRPr>
          </a:p>
        </p:txBody>
      </p:sp>
      <p:pic>
        <p:nvPicPr>
          <p:cNvPr id="2050" name="Picture 2" descr="Caldea Thermoludic">
            <a:extLst>
              <a:ext uri="{FF2B5EF4-FFF2-40B4-BE49-F238E27FC236}">
                <a16:creationId xmlns:a16="http://schemas.microsoft.com/office/drawing/2014/main" id="{3B524EB5-8647-FE82-4842-85AD1179000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2717337"/>
            <a:ext cx="12192000" cy="414066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9;p36">
            <a:extLst>
              <a:ext uri="{FF2B5EF4-FFF2-40B4-BE49-F238E27FC236}">
                <a16:creationId xmlns:a16="http://schemas.microsoft.com/office/drawing/2014/main" id="{AB02F39C-A883-C50C-EE36-84C5EDDC6431}"/>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498408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22122" y="3543253"/>
            <a:ext cx="354199" cy="273619"/>
          </a:xfrm>
          <a:custGeom>
            <a:avLst/>
            <a:gdLst/>
            <a:ahLst/>
            <a:cxnLst/>
            <a:rect l="l" t="t" r="r" b="b"/>
            <a:pathLst>
              <a:path w="531299" h="410429">
                <a:moveTo>
                  <a:pt x="0" y="0"/>
                </a:moveTo>
                <a:lnTo>
                  <a:pt x="531299" y="0"/>
                </a:lnTo>
                <a:lnTo>
                  <a:pt x="531299" y="410429"/>
                </a:lnTo>
                <a:lnTo>
                  <a:pt x="0" y="410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a:p>
        </p:txBody>
      </p:sp>
      <p:sp>
        <p:nvSpPr>
          <p:cNvPr id="13" name="Freeform 13"/>
          <p:cNvSpPr/>
          <p:nvPr/>
        </p:nvSpPr>
        <p:spPr>
          <a:xfrm>
            <a:off x="2514615" y="0"/>
            <a:ext cx="3581385" cy="6858000"/>
          </a:xfrm>
          <a:custGeom>
            <a:avLst/>
            <a:gdLst/>
            <a:ahLst/>
            <a:cxnLst/>
            <a:rect l="l" t="t" r="r" b="b"/>
            <a:pathLst>
              <a:path w="3316097" h="6350000">
                <a:moveTo>
                  <a:pt x="3316097" y="0"/>
                </a:moveTo>
                <a:lnTo>
                  <a:pt x="1940306" y="6350000"/>
                </a:lnTo>
                <a:lnTo>
                  <a:pt x="0" y="6350000"/>
                </a:lnTo>
                <a:lnTo>
                  <a:pt x="1375791" y="0"/>
                </a:lnTo>
                <a:lnTo>
                  <a:pt x="3316097"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s-ES_tradnl"/>
          </a:p>
        </p:txBody>
      </p:sp>
      <p:sp>
        <p:nvSpPr>
          <p:cNvPr id="15" name="Freeform 15"/>
          <p:cNvSpPr/>
          <p:nvPr/>
        </p:nvSpPr>
        <p:spPr>
          <a:xfrm>
            <a:off x="0" y="0"/>
            <a:ext cx="3581385" cy="6858000"/>
          </a:xfrm>
          <a:custGeom>
            <a:avLst/>
            <a:gdLst/>
            <a:ahLst/>
            <a:cxnLst/>
            <a:rect l="l" t="t" r="r" b="b"/>
            <a:pathLst>
              <a:path w="3316097" h="6350000">
                <a:moveTo>
                  <a:pt x="3316097" y="0"/>
                </a:moveTo>
                <a:lnTo>
                  <a:pt x="1940306" y="6350000"/>
                </a:lnTo>
                <a:lnTo>
                  <a:pt x="0" y="6350000"/>
                </a:lnTo>
                <a:lnTo>
                  <a:pt x="1375791" y="0"/>
                </a:lnTo>
                <a:lnTo>
                  <a:pt x="3316097"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s-ES_tradnl" dirty="0"/>
          </a:p>
        </p:txBody>
      </p:sp>
      <p:sp>
        <p:nvSpPr>
          <p:cNvPr id="23" name="Google Shape;129;p36">
            <a:extLst>
              <a:ext uri="{FF2B5EF4-FFF2-40B4-BE49-F238E27FC236}">
                <a16:creationId xmlns:a16="http://schemas.microsoft.com/office/drawing/2014/main" id="{9DB61297-A654-A53A-9259-642EBDFEF827}"/>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grpSp>
        <p:nvGrpSpPr>
          <p:cNvPr id="2" name="Grupo 1">
            <a:extLst>
              <a:ext uri="{FF2B5EF4-FFF2-40B4-BE49-F238E27FC236}">
                <a16:creationId xmlns:a16="http://schemas.microsoft.com/office/drawing/2014/main" id="{BFB2587F-4F7F-4672-C651-FB518C203E45}"/>
              </a:ext>
            </a:extLst>
          </p:cNvPr>
          <p:cNvGrpSpPr/>
          <p:nvPr/>
        </p:nvGrpSpPr>
        <p:grpSpPr>
          <a:xfrm>
            <a:off x="6656449" y="928094"/>
            <a:ext cx="5098851" cy="5713342"/>
            <a:chOff x="6656449" y="928094"/>
            <a:chExt cx="5098851" cy="5713342"/>
          </a:xfrm>
        </p:grpSpPr>
        <p:sp>
          <p:nvSpPr>
            <p:cNvPr id="24" name="Conector 23">
              <a:extLst>
                <a:ext uri="{FF2B5EF4-FFF2-40B4-BE49-F238E27FC236}">
                  <a16:creationId xmlns:a16="http://schemas.microsoft.com/office/drawing/2014/main" id="{AF131E90-19C2-1421-0A6D-DD40F402AA68}"/>
                </a:ext>
              </a:extLst>
            </p:cNvPr>
            <p:cNvSpPr/>
            <p:nvPr/>
          </p:nvSpPr>
          <p:spPr>
            <a:xfrm>
              <a:off x="6679391" y="3360232"/>
              <a:ext cx="639660" cy="639660"/>
            </a:xfrm>
            <a:prstGeom prst="flowChartConnector">
              <a:avLst/>
            </a:prstGeom>
            <a:solidFill>
              <a:srgbClr val="0B3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TextBox 3"/>
            <p:cNvSpPr txBox="1"/>
            <p:nvPr/>
          </p:nvSpPr>
          <p:spPr>
            <a:xfrm>
              <a:off x="7740683" y="3627482"/>
              <a:ext cx="3819508" cy="892552"/>
            </a:xfrm>
            <a:prstGeom prst="rect">
              <a:avLst/>
            </a:prstGeom>
          </p:spPr>
          <p:txBody>
            <a:bodyPr wrap="square" lIns="0" tIns="0" rIns="0" bIns="0" rtlCol="0" anchor="t">
              <a:spAutoFit/>
            </a:bodyPr>
            <a:lstStyle/>
            <a:p>
              <a:pPr algn="just">
                <a:spcBef>
                  <a:spcPts val="600"/>
                </a:spcBef>
                <a:spcAft>
                  <a:spcPts val="600"/>
                </a:spcAft>
              </a:pPr>
              <a:r>
                <a:rPr lang="es-ES_tradnl" sz="1200" dirty="0">
                  <a:solidFill>
                    <a:srgbClr val="1D1D1D"/>
                  </a:solidFill>
                  <a:latin typeface="Montserrat" pitchFamily="2" charset="77"/>
                </a:rPr>
                <a:t>Iniciar al alumnado en la práctica de las actividades físicas en el medio natural. </a:t>
              </a:r>
            </a:p>
            <a:p>
              <a:pPr algn="just">
                <a:spcBef>
                  <a:spcPts val="600"/>
                </a:spcBef>
                <a:spcAft>
                  <a:spcPts val="600"/>
                </a:spcAft>
              </a:pPr>
              <a:r>
                <a:rPr lang="es-ES_tradnl" sz="1200" dirty="0">
                  <a:solidFill>
                    <a:srgbClr val="1D1D1D"/>
                  </a:solidFill>
                  <a:latin typeface="Montserrat" pitchFamily="2" charset="77"/>
                </a:rPr>
                <a:t>Realizar desplazamientos especializados en la nieve (esquí y snowboard)</a:t>
              </a:r>
            </a:p>
          </p:txBody>
        </p:sp>
        <p:sp>
          <p:nvSpPr>
            <p:cNvPr id="5" name="TextBox 5"/>
            <p:cNvSpPr txBox="1"/>
            <p:nvPr/>
          </p:nvSpPr>
          <p:spPr>
            <a:xfrm>
              <a:off x="7740683" y="5010220"/>
              <a:ext cx="3819508" cy="1631216"/>
            </a:xfrm>
            <a:prstGeom prst="rect">
              <a:avLst/>
            </a:prstGeom>
          </p:spPr>
          <p:txBody>
            <a:bodyPr wrap="square" lIns="0" tIns="0" rIns="0" bIns="0" rtlCol="0" anchor="t">
              <a:spAutoFit/>
            </a:bodyPr>
            <a:lstStyle/>
            <a:p>
              <a:pPr algn="just">
                <a:spcBef>
                  <a:spcPts val="600"/>
                </a:spcBef>
                <a:spcAft>
                  <a:spcPts val="600"/>
                </a:spcAft>
              </a:pPr>
              <a:r>
                <a:rPr lang="es-ES_tradnl" sz="1200" dirty="0">
                  <a:solidFill>
                    <a:srgbClr val="1D1D1D"/>
                  </a:solidFill>
                  <a:latin typeface="Montserrat" pitchFamily="2" charset="77"/>
                </a:rPr>
                <a:t>Favorecer las relaciones personales entre alumnos/as de diferentes grupos en actividades fuera del entorno escolar.</a:t>
              </a:r>
            </a:p>
            <a:p>
              <a:pPr algn="just">
                <a:spcBef>
                  <a:spcPts val="600"/>
                </a:spcBef>
                <a:spcAft>
                  <a:spcPts val="600"/>
                </a:spcAft>
              </a:pPr>
              <a:r>
                <a:rPr lang="es-ES_tradnl" sz="1200" dirty="0">
                  <a:solidFill>
                    <a:srgbClr val="1D1D1D"/>
                  </a:solidFill>
                  <a:latin typeface="Montserrat" pitchFamily="2" charset="77"/>
                </a:rPr>
                <a:t>Desarrollar actitudes de esfuerzo y superación personal, de asunción de las propias limitaciones, de cooperación y tolerancia, de aprovechamiento del tiempo libre de manera activa, de respeto por el medio ambiente…</a:t>
              </a:r>
            </a:p>
          </p:txBody>
        </p:sp>
        <p:sp>
          <p:nvSpPr>
            <p:cNvPr id="16" name="TextBox 16"/>
            <p:cNvSpPr txBox="1"/>
            <p:nvPr/>
          </p:nvSpPr>
          <p:spPr>
            <a:xfrm>
              <a:off x="6656449" y="928094"/>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1. FINALIDAD</a:t>
              </a:r>
            </a:p>
          </p:txBody>
        </p:sp>
        <p:sp>
          <p:nvSpPr>
            <p:cNvPr id="18" name="TextBox 18"/>
            <p:cNvSpPr txBox="1"/>
            <p:nvPr/>
          </p:nvSpPr>
          <p:spPr>
            <a:xfrm>
              <a:off x="6656449" y="1897240"/>
              <a:ext cx="5098851" cy="493148"/>
            </a:xfrm>
            <a:prstGeom prst="rect">
              <a:avLst/>
            </a:prstGeom>
          </p:spPr>
          <p:txBody>
            <a:bodyPr lIns="0" tIns="0" rIns="0" bIns="0" rtlCol="0" anchor="t">
              <a:spAutoFit/>
            </a:bodyPr>
            <a:lstStyle/>
            <a:p>
              <a:pPr>
                <a:lnSpc>
                  <a:spcPts val="1960"/>
                </a:lnSpc>
              </a:pPr>
              <a:r>
                <a:rPr lang="es-ES_tradnl" sz="1400" dirty="0">
                  <a:solidFill>
                    <a:srgbClr val="1D1D1D"/>
                  </a:solidFill>
                  <a:latin typeface="Montserrat" pitchFamily="2" charset="77"/>
                </a:rPr>
                <a:t>ACTIVIDAD DEPORTIVA ORGANIZADA POR EL DEPARTAMENTO DE EDUCACIÓN FÍSICA</a:t>
              </a:r>
            </a:p>
          </p:txBody>
        </p:sp>
        <p:sp>
          <p:nvSpPr>
            <p:cNvPr id="19" name="TextBox 18">
              <a:extLst>
                <a:ext uri="{FF2B5EF4-FFF2-40B4-BE49-F238E27FC236}">
                  <a16:creationId xmlns:a16="http://schemas.microsoft.com/office/drawing/2014/main" id="{0228D98E-E929-51B1-C9B8-9AE10B4A6C83}"/>
                </a:ext>
              </a:extLst>
            </p:cNvPr>
            <p:cNvSpPr txBox="1"/>
            <p:nvPr/>
          </p:nvSpPr>
          <p:spPr>
            <a:xfrm>
              <a:off x="6656449" y="2576569"/>
              <a:ext cx="5098851" cy="493148"/>
            </a:xfrm>
            <a:prstGeom prst="rect">
              <a:avLst/>
            </a:prstGeom>
          </p:spPr>
          <p:txBody>
            <a:bodyPr lIns="0" tIns="0" rIns="0" bIns="0" rtlCol="0" anchor="t">
              <a:spAutoFit/>
            </a:bodyPr>
            <a:lstStyle/>
            <a:p>
              <a:pPr>
                <a:lnSpc>
                  <a:spcPts val="1960"/>
                </a:lnSpc>
              </a:pPr>
              <a:r>
                <a:rPr lang="es-ES_tradnl" sz="1400" b="1" dirty="0">
                  <a:solidFill>
                    <a:srgbClr val="1D1D1D"/>
                  </a:solidFill>
                  <a:latin typeface="Montserrat SemiBold" pitchFamily="2" charset="77"/>
                </a:rPr>
                <a:t>OBJETIVOS DE LA ACTIVIDAD: </a:t>
              </a:r>
            </a:p>
            <a:p>
              <a:pPr>
                <a:lnSpc>
                  <a:spcPts val="1960"/>
                </a:lnSpc>
              </a:pPr>
              <a:r>
                <a:rPr lang="es-ES_tradnl" sz="1400" dirty="0">
                  <a:solidFill>
                    <a:srgbClr val="1D1D1D"/>
                  </a:solidFill>
                  <a:latin typeface="Montserrat" pitchFamily="2" charset="77"/>
                </a:rPr>
                <a:t>DEPORTIVOS Y PSICO-SOCIALES</a:t>
              </a:r>
            </a:p>
          </p:txBody>
        </p:sp>
        <p:sp>
          <p:nvSpPr>
            <p:cNvPr id="21" name="TextBox 18">
              <a:extLst>
                <a:ext uri="{FF2B5EF4-FFF2-40B4-BE49-F238E27FC236}">
                  <a16:creationId xmlns:a16="http://schemas.microsoft.com/office/drawing/2014/main" id="{8107BC78-228B-7147-A393-1602F617FDAC}"/>
                </a:ext>
              </a:extLst>
            </p:cNvPr>
            <p:cNvSpPr txBox="1"/>
            <p:nvPr/>
          </p:nvSpPr>
          <p:spPr>
            <a:xfrm>
              <a:off x="7740683" y="3360232"/>
              <a:ext cx="3839206" cy="236668"/>
            </a:xfrm>
            <a:prstGeom prst="rect">
              <a:avLst/>
            </a:prstGeom>
          </p:spPr>
          <p:txBody>
            <a:bodyPr wrap="square" lIns="0" tIns="0" rIns="0" bIns="0" rtlCol="0" anchor="t">
              <a:spAutoFit/>
            </a:bodyPr>
            <a:lstStyle/>
            <a:p>
              <a:pPr>
                <a:lnSpc>
                  <a:spcPts val="1960"/>
                </a:lnSpc>
              </a:pPr>
              <a:r>
                <a:rPr lang="es-ES_tradnl" sz="1400" b="1" dirty="0">
                  <a:solidFill>
                    <a:srgbClr val="1D1D1D"/>
                  </a:solidFill>
                  <a:latin typeface="Montserrat SemiBold" pitchFamily="2" charset="77"/>
                </a:rPr>
                <a:t>DEPORTIVOS</a:t>
              </a:r>
              <a:endParaRPr lang="es-ES_tradnl" sz="1400" dirty="0">
                <a:solidFill>
                  <a:srgbClr val="1D1D1D"/>
                </a:solidFill>
                <a:latin typeface="Montserrat" pitchFamily="2" charset="77"/>
              </a:endParaRPr>
            </a:p>
          </p:txBody>
        </p:sp>
        <p:sp>
          <p:nvSpPr>
            <p:cNvPr id="22" name="TextBox 18">
              <a:extLst>
                <a:ext uri="{FF2B5EF4-FFF2-40B4-BE49-F238E27FC236}">
                  <a16:creationId xmlns:a16="http://schemas.microsoft.com/office/drawing/2014/main" id="{1DF63A59-701B-A014-3A71-EA724181685E}"/>
                </a:ext>
              </a:extLst>
            </p:cNvPr>
            <p:cNvSpPr txBox="1"/>
            <p:nvPr/>
          </p:nvSpPr>
          <p:spPr>
            <a:xfrm>
              <a:off x="7740683" y="4747197"/>
              <a:ext cx="3839206" cy="236668"/>
            </a:xfrm>
            <a:prstGeom prst="rect">
              <a:avLst/>
            </a:prstGeom>
          </p:spPr>
          <p:txBody>
            <a:bodyPr wrap="square" lIns="0" tIns="0" rIns="0" bIns="0" rtlCol="0" anchor="t">
              <a:spAutoFit/>
            </a:bodyPr>
            <a:lstStyle/>
            <a:p>
              <a:pPr>
                <a:lnSpc>
                  <a:spcPts val="1960"/>
                </a:lnSpc>
              </a:pPr>
              <a:r>
                <a:rPr lang="es-ES_tradnl" sz="1400" b="1" dirty="0">
                  <a:solidFill>
                    <a:srgbClr val="1D1D1D"/>
                  </a:solidFill>
                  <a:latin typeface="Montserrat SemiBold" pitchFamily="2" charset="77"/>
                </a:rPr>
                <a:t>PSICO-SOCIALES</a:t>
              </a:r>
              <a:endParaRPr lang="es-ES_tradnl" sz="1400" dirty="0">
                <a:solidFill>
                  <a:srgbClr val="1D1D1D"/>
                </a:solidFill>
                <a:latin typeface="Montserrat" pitchFamily="2" charset="77"/>
              </a:endParaRPr>
            </a:p>
          </p:txBody>
        </p:sp>
        <p:grpSp>
          <p:nvGrpSpPr>
            <p:cNvPr id="29" name="Grupo 28">
              <a:extLst>
                <a:ext uri="{FF2B5EF4-FFF2-40B4-BE49-F238E27FC236}">
                  <a16:creationId xmlns:a16="http://schemas.microsoft.com/office/drawing/2014/main" id="{5ACACD06-3E8C-D50C-3E5E-5FE611938085}"/>
                </a:ext>
              </a:extLst>
            </p:cNvPr>
            <p:cNvGrpSpPr/>
            <p:nvPr/>
          </p:nvGrpSpPr>
          <p:grpSpPr>
            <a:xfrm>
              <a:off x="6702333" y="4828036"/>
              <a:ext cx="639660" cy="639660"/>
              <a:chOff x="6702333" y="4828036"/>
              <a:chExt cx="639660" cy="639660"/>
            </a:xfrm>
          </p:grpSpPr>
          <p:sp>
            <p:nvSpPr>
              <p:cNvPr id="27" name="Conector 26">
                <a:extLst>
                  <a:ext uri="{FF2B5EF4-FFF2-40B4-BE49-F238E27FC236}">
                    <a16:creationId xmlns:a16="http://schemas.microsoft.com/office/drawing/2014/main" id="{546C4ADF-7CFC-1A8E-3952-FFCE026311C8}"/>
                  </a:ext>
                </a:extLst>
              </p:cNvPr>
              <p:cNvSpPr/>
              <p:nvPr/>
            </p:nvSpPr>
            <p:spPr>
              <a:xfrm>
                <a:off x="6702333" y="4828036"/>
                <a:ext cx="639660" cy="639660"/>
              </a:xfrm>
              <a:prstGeom prst="flowChartConnector">
                <a:avLst/>
              </a:prstGeom>
              <a:solidFill>
                <a:srgbClr val="0B3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6" name="Gráfico 25" descr="Grupo con relleno sólido">
                <a:extLst>
                  <a:ext uri="{FF2B5EF4-FFF2-40B4-BE49-F238E27FC236}">
                    <a16:creationId xmlns:a16="http://schemas.microsoft.com/office/drawing/2014/main" id="{6AC74A8F-68E1-67DE-E05D-2CF52D1C8A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1723" y="4907426"/>
                <a:ext cx="480881" cy="480881"/>
              </a:xfrm>
              <a:prstGeom prst="rect">
                <a:avLst/>
              </a:prstGeom>
            </p:spPr>
          </p:pic>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10557691" cy="684611"/>
          </a:xfrm>
          <a:prstGeom prst="rect">
            <a:avLst/>
          </a:prstGeom>
        </p:spPr>
        <p:txBody>
          <a:bodyPr wrap="square" lIns="0" tIns="0" rIns="0" bIns="0" rtlCol="0" anchor="t">
            <a:spAutoFit/>
          </a:bodyPr>
          <a:lstStyle/>
          <a:p>
            <a:pPr>
              <a:lnSpc>
                <a:spcPts val="5760"/>
              </a:lnSpc>
            </a:pPr>
            <a:r>
              <a:rPr lang="es-ES_tradnl" sz="4000" b="1" dirty="0">
                <a:solidFill>
                  <a:srgbClr val="0B3C61"/>
                </a:solidFill>
                <a:latin typeface="Montserrat" pitchFamily="2" charset="77"/>
              </a:rPr>
              <a:t>7. COMUNICACIÓN</a:t>
            </a:r>
          </a:p>
        </p:txBody>
      </p:sp>
      <p:sp>
        <p:nvSpPr>
          <p:cNvPr id="8" name="CuadroTexto 7">
            <a:extLst>
              <a:ext uri="{FF2B5EF4-FFF2-40B4-BE49-F238E27FC236}">
                <a16:creationId xmlns:a16="http://schemas.microsoft.com/office/drawing/2014/main" id="{044B8D87-BCD7-B5EF-D2FD-A3717967C980}"/>
              </a:ext>
            </a:extLst>
          </p:cNvPr>
          <p:cNvSpPr txBox="1"/>
          <p:nvPr/>
        </p:nvSpPr>
        <p:spPr>
          <a:xfrm>
            <a:off x="686571" y="2427742"/>
            <a:ext cx="10557691" cy="3323987"/>
          </a:xfrm>
          <a:prstGeom prst="rect">
            <a:avLst/>
          </a:prstGeom>
          <a:noFill/>
        </p:spPr>
        <p:txBody>
          <a:bodyPr wrap="square">
            <a:spAutoFit/>
          </a:bodyPr>
          <a:lstStyle/>
          <a:p>
            <a:pPr marL="285750" indent="-285750" algn="just">
              <a:spcBef>
                <a:spcPts val="600"/>
              </a:spcBef>
              <a:spcAft>
                <a:spcPts val="600"/>
              </a:spcAft>
              <a:buFont typeface="Letra del sistema regular"/>
              <a:buChar char="❄️"/>
            </a:pPr>
            <a:r>
              <a:rPr lang="es-ES" sz="1400" b="1" u="sng" dirty="0">
                <a:solidFill>
                  <a:srgbClr val="0B3C61"/>
                </a:solidFill>
                <a:latin typeface="Montserrat SemiBold" pitchFamily="2" charset="77"/>
              </a:rPr>
              <a:t>REUNIÓN:</a:t>
            </a:r>
            <a:r>
              <a:rPr lang="es-ES" sz="1400" b="1" dirty="0">
                <a:solidFill>
                  <a:srgbClr val="0B3C61"/>
                </a:solidFill>
                <a:latin typeface="Montserrat SemiBold" pitchFamily="2" charset="77"/>
              </a:rPr>
              <a:t> </a:t>
            </a:r>
          </a:p>
          <a:p>
            <a:pPr marL="315913" algn="just">
              <a:spcBef>
                <a:spcPts val="600"/>
              </a:spcBef>
              <a:spcAft>
                <a:spcPts val="600"/>
              </a:spcAft>
            </a:pPr>
            <a:r>
              <a:rPr lang="es-ES" sz="1400" b="1" dirty="0">
                <a:solidFill>
                  <a:srgbClr val="0B3C61"/>
                </a:solidFill>
                <a:latin typeface="Montserrat SemiBold" pitchFamily="2" charset="77"/>
              </a:rPr>
              <a:t>SE MANTENDRÁ UNA REUNIÓN CON LOS/AS ALUMNOS/AS INSCRITOS/AS, DURANTE EL RECHERO EN FECHA A DETERMINAR, PARA INFORMARLES DE: </a:t>
            </a:r>
          </a:p>
          <a:p>
            <a:pPr marL="742950" lvl="1" indent="-285750" algn="just">
              <a:spcBef>
                <a:spcPts val="600"/>
              </a:spcBef>
              <a:spcAft>
                <a:spcPts val="600"/>
              </a:spcAft>
              <a:buFont typeface="Letra del sistema regular"/>
              <a:buChar char="❄️"/>
            </a:pPr>
            <a:r>
              <a:rPr lang="es-ES" sz="1400" dirty="0">
                <a:latin typeface="Montserrat" pitchFamily="2" charset="77"/>
              </a:rPr>
              <a:t>NORMAS DE COMPORTAMIENTO DE CARÁCTER GENERAL DURANTE LA ACTIVIDAD</a:t>
            </a:r>
          </a:p>
          <a:p>
            <a:pPr marL="742950" lvl="1" indent="-285750" algn="just">
              <a:spcBef>
                <a:spcPts val="600"/>
              </a:spcBef>
              <a:spcAft>
                <a:spcPts val="600"/>
              </a:spcAft>
              <a:buFont typeface="Letra del sistema regular"/>
              <a:buChar char="❄️"/>
            </a:pPr>
            <a:r>
              <a:rPr lang="es-ES" sz="1400" dirty="0">
                <a:latin typeface="Montserrat" pitchFamily="2" charset="77"/>
              </a:rPr>
              <a:t>NORMAS ESPECÍFICAS EN PISTAS DE ESQUÍ. COLOR PISTAS, REMONTES, FORFAIT…</a:t>
            </a:r>
          </a:p>
          <a:p>
            <a:pPr marL="742950" lvl="1" indent="-285750" algn="just">
              <a:spcBef>
                <a:spcPts val="600"/>
              </a:spcBef>
              <a:spcAft>
                <a:spcPts val="600"/>
              </a:spcAft>
              <a:buFont typeface="Letra del sistema regular"/>
              <a:buChar char="❄️"/>
            </a:pPr>
            <a:r>
              <a:rPr lang="es-ES" sz="1400" dirty="0">
                <a:latin typeface="Montserrat" pitchFamily="2" charset="77"/>
              </a:rPr>
              <a:t>CONOCIMIENTOS BÁSICOS DE EQUIPAMIENTO Y MATERIAL DE ESQUÍ</a:t>
            </a:r>
          </a:p>
          <a:p>
            <a:pPr marL="285750" indent="-285750" algn="just">
              <a:spcBef>
                <a:spcPts val="600"/>
              </a:spcBef>
              <a:spcAft>
                <a:spcPts val="600"/>
              </a:spcAft>
              <a:buFont typeface="Letra del sistema regular"/>
              <a:buChar char="❄️"/>
            </a:pPr>
            <a:r>
              <a:rPr lang="es-ES" sz="1400" b="1" dirty="0">
                <a:solidFill>
                  <a:srgbClr val="0B3C61"/>
                </a:solidFill>
                <a:latin typeface="Montserrat SemiBold" pitchFamily="2" charset="77"/>
              </a:rPr>
              <a:t>A TRAVÉS DEL ALUMNADO INSCRITO, SE HARÁ LLEGAR A LAS FAMÍLIAS LA INFORMACIÓN MÁS RELEVANTE:</a:t>
            </a:r>
          </a:p>
          <a:p>
            <a:pPr marL="742950" lvl="1" indent="-285750" algn="just">
              <a:spcBef>
                <a:spcPts val="600"/>
              </a:spcBef>
              <a:spcAft>
                <a:spcPts val="600"/>
              </a:spcAft>
              <a:buFont typeface="Letra del sistema regular"/>
              <a:buChar char="❄️"/>
            </a:pPr>
            <a:r>
              <a:rPr lang="es-ES" sz="1400" dirty="0">
                <a:latin typeface="Montserrat" pitchFamily="2" charset="77"/>
              </a:rPr>
              <a:t>SE CONFIRMARÁ HORA EXACTA DE SALIDA DEL AUTOCAR, PROFESORADO ACOMPAÑANTE Y TELÉFONOS DE CONTACTO. </a:t>
            </a:r>
          </a:p>
          <a:p>
            <a:pPr marL="742950" lvl="1" indent="-285750" algn="just">
              <a:spcBef>
                <a:spcPts val="600"/>
              </a:spcBef>
              <a:spcAft>
                <a:spcPts val="600"/>
              </a:spcAft>
              <a:buFont typeface="Letra del sistema regular"/>
              <a:buChar char="❄️"/>
            </a:pPr>
            <a:r>
              <a:rPr lang="es-ES" sz="1400" dirty="0">
                <a:latin typeface="Montserrat" pitchFamily="2" charset="77"/>
              </a:rPr>
              <a:t>SE ACLARARÁN LAS POSIBLES DUDAS QUE PUEDAN QUEDAR</a:t>
            </a:r>
          </a:p>
        </p:txBody>
      </p:sp>
      <p:sp>
        <p:nvSpPr>
          <p:cNvPr id="2" name="Google Shape;129;p36">
            <a:extLst>
              <a:ext uri="{FF2B5EF4-FFF2-40B4-BE49-F238E27FC236}">
                <a16:creationId xmlns:a16="http://schemas.microsoft.com/office/drawing/2014/main" id="{7F3208D2-EF28-D3A2-BC9C-69A15D98CF59}"/>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2740434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2"/>
          <p:cNvSpPr txBox="1"/>
          <p:nvPr/>
        </p:nvSpPr>
        <p:spPr>
          <a:xfrm>
            <a:off x="7231517" y="1028560"/>
            <a:ext cx="46564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a:solidFill>
                  <a:schemeClr val="lt1"/>
                </a:solidFill>
                <a:latin typeface="Montserrat"/>
                <a:ea typeface="Montserrat"/>
                <a:cs typeface="Montserrat"/>
                <a:sym typeface="Montserrat"/>
              </a:rPr>
              <a:t>INFORMACIÓN Y RESERVAS </a:t>
            </a:r>
            <a:endParaRPr sz="2400">
              <a:solidFill>
                <a:schemeClr val="lt1"/>
              </a:solidFill>
              <a:latin typeface="Montserrat"/>
              <a:ea typeface="Montserrat"/>
              <a:cs typeface="Montserrat"/>
              <a:sym typeface="Montserrat"/>
            </a:endParaRPr>
          </a:p>
        </p:txBody>
      </p:sp>
      <p:sp>
        <p:nvSpPr>
          <p:cNvPr id="372" name="Google Shape;372;p12"/>
          <p:cNvSpPr/>
          <p:nvPr/>
        </p:nvSpPr>
        <p:spPr>
          <a:xfrm>
            <a:off x="7658341" y="1992304"/>
            <a:ext cx="4076215" cy="2628051"/>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ES" sz="1400" dirty="0">
                <a:solidFill>
                  <a:schemeClr val="lt1"/>
                </a:solidFill>
                <a:latin typeface="Montserrat"/>
                <a:ea typeface="Montserrat"/>
                <a:cs typeface="Montserrat"/>
                <a:sym typeface="Montserrat"/>
              </a:rPr>
              <a:t>VIAJES SIERRA</a:t>
            </a:r>
            <a:endParaRPr dirty="0"/>
          </a:p>
          <a:p>
            <a:pPr marL="0" marR="0" lvl="0" indent="0" algn="l" rtl="0">
              <a:lnSpc>
                <a:spcPct val="107000"/>
              </a:lnSpc>
              <a:spcBef>
                <a:spcPts val="0"/>
              </a:spcBef>
              <a:spcAft>
                <a:spcPts val="0"/>
              </a:spcAft>
              <a:buNone/>
            </a:pPr>
            <a:endParaRPr sz="1000" dirty="0">
              <a:solidFill>
                <a:schemeClr val="lt1"/>
              </a:solidFill>
              <a:latin typeface="Montserrat"/>
              <a:ea typeface="Montserrat"/>
              <a:cs typeface="Montserrat"/>
              <a:sym typeface="Montserrat"/>
            </a:endParaRPr>
          </a:p>
          <a:p>
            <a:pPr marL="0" marR="0" lvl="0" indent="0" algn="l" rtl="0">
              <a:lnSpc>
                <a:spcPct val="107000"/>
              </a:lnSpc>
              <a:spcBef>
                <a:spcPts val="0"/>
              </a:spcBef>
              <a:spcAft>
                <a:spcPts val="0"/>
              </a:spcAft>
              <a:buNone/>
            </a:pPr>
            <a:r>
              <a:rPr lang="es-ES" sz="1000" dirty="0">
                <a:solidFill>
                  <a:schemeClr val="lt1"/>
                </a:solidFill>
                <a:latin typeface="Montserrat"/>
                <a:ea typeface="Montserrat"/>
                <a:cs typeface="Montserrat"/>
                <a:sym typeface="Montserrat"/>
              </a:rPr>
              <a:t>C/ Montero Ríos, 46</a:t>
            </a:r>
            <a:endParaRPr dirty="0"/>
          </a:p>
          <a:p>
            <a:pPr marL="0" marR="0" lvl="0" indent="0" algn="l" rtl="0">
              <a:lnSpc>
                <a:spcPct val="107000"/>
              </a:lnSpc>
              <a:spcBef>
                <a:spcPts val="0"/>
              </a:spcBef>
              <a:spcAft>
                <a:spcPts val="0"/>
              </a:spcAft>
              <a:buNone/>
            </a:pPr>
            <a:r>
              <a:rPr lang="es-ES" sz="1000" dirty="0">
                <a:solidFill>
                  <a:schemeClr val="lt1"/>
                </a:solidFill>
                <a:latin typeface="Montserrat"/>
                <a:ea typeface="Montserrat"/>
                <a:cs typeface="Montserrat"/>
                <a:sym typeface="Montserrat"/>
              </a:rPr>
              <a:t>15706 Santiago de Compostela</a:t>
            </a:r>
            <a:endParaRPr dirty="0"/>
          </a:p>
          <a:p>
            <a:pPr marL="0" marR="0" lvl="0" indent="0" algn="l" rtl="0">
              <a:lnSpc>
                <a:spcPct val="107000"/>
              </a:lnSpc>
              <a:spcBef>
                <a:spcPts val="0"/>
              </a:spcBef>
              <a:spcAft>
                <a:spcPts val="0"/>
              </a:spcAft>
              <a:buNone/>
            </a:pPr>
            <a:r>
              <a:rPr lang="es-ES" sz="1000" dirty="0">
                <a:solidFill>
                  <a:schemeClr val="lt1"/>
                </a:solidFill>
                <a:latin typeface="Montserrat"/>
                <a:ea typeface="Montserrat"/>
                <a:cs typeface="Montserrat"/>
                <a:sym typeface="Montserrat"/>
              </a:rPr>
              <a:t>A Coruña</a:t>
            </a:r>
            <a:endParaRPr dirty="0"/>
          </a:p>
          <a:p>
            <a:pPr marL="0" marR="0" lvl="0" indent="0" algn="l" rtl="0">
              <a:lnSpc>
                <a:spcPct val="107000"/>
              </a:lnSpc>
              <a:spcBef>
                <a:spcPts val="0"/>
              </a:spcBef>
              <a:spcAft>
                <a:spcPts val="0"/>
              </a:spcAft>
              <a:buNone/>
            </a:pPr>
            <a:endParaRPr sz="1000" dirty="0">
              <a:solidFill>
                <a:schemeClr val="lt1"/>
              </a:solidFill>
              <a:latin typeface="Montserrat"/>
              <a:ea typeface="Montserrat"/>
              <a:cs typeface="Montserrat"/>
              <a:sym typeface="Montserrat"/>
            </a:endParaRPr>
          </a:p>
          <a:p>
            <a:pPr marL="0" marR="0" lvl="0" indent="0" algn="l" rtl="0">
              <a:lnSpc>
                <a:spcPct val="107000"/>
              </a:lnSpc>
              <a:spcBef>
                <a:spcPts val="0"/>
              </a:spcBef>
              <a:spcAft>
                <a:spcPts val="0"/>
              </a:spcAft>
              <a:buNone/>
            </a:pPr>
            <a:r>
              <a:rPr lang="es-ES" sz="1000" dirty="0">
                <a:solidFill>
                  <a:schemeClr val="lt1"/>
                </a:solidFill>
                <a:latin typeface="Montserrat"/>
                <a:ea typeface="Montserrat"/>
                <a:cs typeface="Montserrat"/>
                <a:sym typeface="Montserrat"/>
              </a:rPr>
              <a:t>T.  881 979 138 (Horario de oficina)</a:t>
            </a:r>
            <a:endParaRPr dirty="0"/>
          </a:p>
          <a:p>
            <a:pPr marL="0" marR="0" lvl="0" indent="0" algn="l" rtl="0">
              <a:lnSpc>
                <a:spcPct val="107000"/>
              </a:lnSpc>
              <a:spcBef>
                <a:spcPts val="0"/>
              </a:spcBef>
              <a:spcAft>
                <a:spcPts val="0"/>
              </a:spcAft>
              <a:buNone/>
            </a:pPr>
            <a:r>
              <a:rPr lang="es-ES" sz="1000" dirty="0">
                <a:solidFill>
                  <a:schemeClr val="lt1"/>
                </a:solidFill>
                <a:latin typeface="Montserrat"/>
                <a:ea typeface="Montserrat"/>
                <a:cs typeface="Montserrat"/>
                <a:sym typeface="Montserrat"/>
              </a:rPr>
              <a:t>M. 670 035 719 (24 horas)</a:t>
            </a:r>
            <a:endParaRPr dirty="0"/>
          </a:p>
          <a:p>
            <a:pPr marL="0" marR="0" lvl="0" indent="0" algn="l" rtl="0">
              <a:lnSpc>
                <a:spcPct val="107000"/>
              </a:lnSpc>
              <a:spcBef>
                <a:spcPts val="0"/>
              </a:spcBef>
              <a:spcAft>
                <a:spcPts val="0"/>
              </a:spcAft>
              <a:buNone/>
            </a:pPr>
            <a:endParaRPr sz="1000" dirty="0">
              <a:solidFill>
                <a:schemeClr val="lt1"/>
              </a:solidFill>
              <a:latin typeface="Montserrat"/>
              <a:ea typeface="Montserrat"/>
              <a:cs typeface="Montserrat"/>
              <a:sym typeface="Montserrat"/>
            </a:endParaRPr>
          </a:p>
          <a:p>
            <a:pPr marL="0" marR="0" lvl="0" indent="0" algn="l" rtl="0">
              <a:lnSpc>
                <a:spcPct val="107000"/>
              </a:lnSpc>
              <a:spcBef>
                <a:spcPts val="0"/>
              </a:spcBef>
              <a:spcAft>
                <a:spcPts val="0"/>
              </a:spcAft>
              <a:buNone/>
            </a:pPr>
            <a:r>
              <a:rPr lang="es-ES" sz="1000" u="sng" dirty="0">
                <a:solidFill>
                  <a:schemeClr val="lt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viajessierra@viajessierra.com</a:t>
            </a:r>
            <a:endParaRPr sz="1000" dirty="0">
              <a:solidFill>
                <a:schemeClr val="lt1"/>
              </a:solidFill>
              <a:latin typeface="Montserrat"/>
              <a:ea typeface="Montserrat"/>
              <a:cs typeface="Montserrat"/>
              <a:sym typeface="Montserrat"/>
            </a:endParaRPr>
          </a:p>
          <a:p>
            <a:pPr marL="0" marR="0" lvl="0" indent="0" algn="l" rtl="0">
              <a:lnSpc>
                <a:spcPct val="107000"/>
              </a:lnSpc>
              <a:spcBef>
                <a:spcPts val="0"/>
              </a:spcBef>
              <a:spcAft>
                <a:spcPts val="0"/>
              </a:spcAft>
              <a:buNone/>
            </a:pPr>
            <a:endParaRPr sz="1000" dirty="0">
              <a:solidFill>
                <a:schemeClr val="lt1"/>
              </a:solidFill>
              <a:latin typeface="Montserrat"/>
              <a:ea typeface="Montserrat"/>
              <a:cs typeface="Montserrat"/>
              <a:sym typeface="Montserrat"/>
            </a:endParaRPr>
          </a:p>
          <a:p>
            <a:pPr marL="0" marR="0" lvl="0" indent="0" algn="l" rtl="0">
              <a:lnSpc>
                <a:spcPct val="107000"/>
              </a:lnSpc>
              <a:spcBef>
                <a:spcPts val="0"/>
              </a:spcBef>
              <a:spcAft>
                <a:spcPts val="0"/>
              </a:spcAft>
              <a:buNone/>
            </a:pPr>
            <a:r>
              <a:rPr lang="es-ES" sz="1000" dirty="0">
                <a:solidFill>
                  <a:schemeClr val="bg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www.viajesdecolegios.com</a:t>
            </a:r>
            <a:endParaRPr sz="1000" dirty="0">
              <a:solidFill>
                <a:schemeClr val="bg1"/>
              </a:solidFill>
              <a:latin typeface="Montserrat"/>
              <a:ea typeface="Montserrat"/>
              <a:cs typeface="Montserrat"/>
              <a:sym typeface="Montserrat"/>
            </a:endParaRPr>
          </a:p>
          <a:p>
            <a:pPr>
              <a:lnSpc>
                <a:spcPct val="107000"/>
              </a:lnSpc>
            </a:pPr>
            <a:r>
              <a:rPr lang="es-ES" sz="1000" dirty="0">
                <a:solidFill>
                  <a:schemeClr val="bg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www.viajessierra.com</a:t>
            </a:r>
            <a:r>
              <a:rPr lang="es-ES" sz="1000" dirty="0">
                <a:solidFill>
                  <a:schemeClr val="bg1"/>
                </a:solidFill>
                <a:latin typeface="Montserrat"/>
                <a:ea typeface="Montserrat"/>
                <a:cs typeface="Montserrat"/>
                <a:sym typeface="Montserrat"/>
              </a:rPr>
              <a:t> </a:t>
            </a:r>
          </a:p>
          <a:p>
            <a:pPr marL="0" marR="0" lvl="0" indent="0" algn="l" rtl="0">
              <a:lnSpc>
                <a:spcPct val="107000"/>
              </a:lnSpc>
              <a:spcBef>
                <a:spcPts val="0"/>
              </a:spcBef>
              <a:spcAft>
                <a:spcPts val="0"/>
              </a:spcAft>
              <a:buNone/>
            </a:pPr>
            <a:endParaRPr sz="1000" dirty="0">
              <a:solidFill>
                <a:schemeClr val="lt1"/>
              </a:solidFill>
              <a:latin typeface="Montserrat"/>
              <a:ea typeface="Montserrat"/>
              <a:cs typeface="Montserrat"/>
              <a:sym typeface="Montserrat"/>
            </a:endParaRPr>
          </a:p>
          <a:p>
            <a:pPr marL="0" marR="0" lvl="0" indent="0" algn="l" rtl="0">
              <a:lnSpc>
                <a:spcPct val="107000"/>
              </a:lnSpc>
              <a:spcBef>
                <a:spcPts val="0"/>
              </a:spcBef>
              <a:spcAft>
                <a:spcPts val="0"/>
              </a:spcAft>
              <a:buNone/>
            </a:pPr>
            <a:r>
              <a:rPr lang="es-ES" sz="1000" dirty="0">
                <a:solidFill>
                  <a:schemeClr val="lt1"/>
                </a:solidFill>
                <a:latin typeface="Montserrat"/>
                <a:ea typeface="Montserrat"/>
                <a:cs typeface="Montserrat"/>
                <a:sym typeface="Montserrat"/>
              </a:rPr>
              <a:t>Licencia Agencia de Viajes: XG-292</a:t>
            </a:r>
            <a:endParaRPr dirty="0"/>
          </a:p>
        </p:txBody>
      </p:sp>
      <p:pic>
        <p:nvPicPr>
          <p:cNvPr id="373" name="Google Shape;373;p12" descr="Icono de mapa"/>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217479" y="2367911"/>
            <a:ext cx="324000" cy="324000"/>
          </a:xfrm>
          <a:prstGeom prst="rect">
            <a:avLst/>
          </a:prstGeom>
          <a:noFill/>
          <a:ln>
            <a:noFill/>
          </a:ln>
        </p:spPr>
      </p:pic>
      <p:pic>
        <p:nvPicPr>
          <p:cNvPr id="374" name="Google Shape;374;p12" descr="Icono de teléfono"/>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217479" y="3072709"/>
            <a:ext cx="324000" cy="324000"/>
          </a:xfrm>
          <a:prstGeom prst="rect">
            <a:avLst/>
          </a:prstGeom>
          <a:noFill/>
          <a:ln>
            <a:noFill/>
          </a:ln>
        </p:spPr>
      </p:pic>
      <p:pic>
        <p:nvPicPr>
          <p:cNvPr id="375" name="Google Shape;375;p12" descr="Icono de información"/>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217479" y="4253722"/>
            <a:ext cx="324000" cy="324000"/>
          </a:xfrm>
          <a:prstGeom prst="rect">
            <a:avLst/>
          </a:prstGeom>
          <a:noFill/>
          <a:ln>
            <a:noFill/>
          </a:ln>
        </p:spPr>
      </p:pic>
      <p:pic>
        <p:nvPicPr>
          <p:cNvPr id="376" name="Google Shape;376;p12" descr="Icono de sobre"/>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221765" y="3499617"/>
            <a:ext cx="315429" cy="315429"/>
          </a:xfrm>
          <a:prstGeom prst="rect">
            <a:avLst/>
          </a:prstGeom>
          <a:noFill/>
          <a:ln>
            <a:noFill/>
          </a:ln>
        </p:spPr>
      </p:pic>
      <p:pic>
        <p:nvPicPr>
          <p:cNvPr id="377" name="Google Shape;377;p12" descr="Icono de internet"/>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217479" y="3799766"/>
            <a:ext cx="324000" cy="324000"/>
          </a:xfrm>
          <a:prstGeom prst="rect">
            <a:avLst/>
          </a:prstGeom>
          <a:noFill/>
          <a:ln>
            <a:noFill/>
          </a:ln>
        </p:spPr>
      </p:pic>
      <p:sp>
        <p:nvSpPr>
          <p:cNvPr id="378" name="Google Shape;378;p12"/>
          <p:cNvSpPr/>
          <p:nvPr/>
        </p:nvSpPr>
        <p:spPr>
          <a:xfrm>
            <a:off x="1424805" y="504978"/>
            <a:ext cx="3643747" cy="1373892"/>
          </a:xfrm>
          <a:prstGeom prst="roundRect">
            <a:avLst>
              <a:gd name="adj" fmla="val 0"/>
            </a:avLst>
          </a:prstGeom>
          <a:solidFill>
            <a:schemeClr val="lt1"/>
          </a:solidFill>
          <a:ln>
            <a:noFill/>
          </a:ln>
          <a:effectLst>
            <a:outerShdw blurRad="3810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a:solidFill>
                  <a:schemeClr val="lt1"/>
                </a:solidFill>
                <a:latin typeface="Open Sans"/>
                <a:ea typeface="Open Sans"/>
                <a:cs typeface="Open Sans"/>
                <a:sym typeface="Open Sans"/>
              </a:rPr>
              <a:t>c</a:t>
            </a:r>
            <a:endParaRPr/>
          </a:p>
        </p:txBody>
      </p:sp>
      <p:pic>
        <p:nvPicPr>
          <p:cNvPr id="379" name="Google Shape;379;p12" descr="Logo"/>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543294" y="690785"/>
            <a:ext cx="3406769" cy="1081579"/>
          </a:xfrm>
          <a:prstGeom prst="rect">
            <a:avLst/>
          </a:prstGeom>
          <a:noFill/>
          <a:ln>
            <a:noFill/>
          </a:ln>
        </p:spPr>
      </p:pic>
      <p:sp>
        <p:nvSpPr>
          <p:cNvPr id="380" name="Google Shape;380;p12"/>
          <p:cNvSpPr/>
          <p:nvPr/>
        </p:nvSpPr>
        <p:spPr>
          <a:xfrm>
            <a:off x="0" y="6022109"/>
            <a:ext cx="12192000" cy="905648"/>
          </a:xfrm>
          <a:prstGeom prst="roundRect">
            <a:avLst>
              <a:gd name="adj" fmla="val 0"/>
            </a:avLst>
          </a:prstGeom>
          <a:solidFill>
            <a:schemeClr val="lt1"/>
          </a:solidFill>
          <a:ln>
            <a:noFill/>
          </a:ln>
          <a:effectLst>
            <a:outerShdw blurRad="3810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a:solidFill>
                  <a:schemeClr val="lt1"/>
                </a:solidFill>
                <a:latin typeface="Open Sans"/>
                <a:ea typeface="Open Sans"/>
                <a:cs typeface="Open Sans"/>
                <a:sym typeface="Open Sans"/>
              </a:rPr>
              <a:t>c</a:t>
            </a:r>
            <a:endParaRPr/>
          </a:p>
        </p:txBody>
      </p:sp>
      <p:sp>
        <p:nvSpPr>
          <p:cNvPr id="381" name="Google Shape;381;p12"/>
          <p:cNvSpPr txBox="1"/>
          <p:nvPr/>
        </p:nvSpPr>
        <p:spPr>
          <a:xfrm>
            <a:off x="179443" y="6119336"/>
            <a:ext cx="11833114" cy="7386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dirty="0">
                <a:solidFill>
                  <a:srgbClr val="767171"/>
                </a:solidFill>
                <a:latin typeface="Montserrat"/>
                <a:ea typeface="Montserrat"/>
                <a:cs typeface="Montserrat"/>
                <a:sym typeface="Montserrat"/>
              </a:rPr>
              <a:t>De acuerdo con lo dispuesto en el </a:t>
            </a:r>
            <a:r>
              <a:rPr lang="es-ES" sz="700" b="1" dirty="0">
                <a:solidFill>
                  <a:srgbClr val="767171"/>
                </a:solidFill>
                <a:latin typeface="Montserrat"/>
                <a:ea typeface="Montserrat"/>
                <a:cs typeface="Montserrat"/>
                <a:sym typeface="Montserrat"/>
              </a:rPr>
              <a:t>Reglamento General (UE) 2016/679 de Protección de Datos</a:t>
            </a:r>
            <a:r>
              <a:rPr lang="es-ES" sz="700" dirty="0">
                <a:solidFill>
                  <a:srgbClr val="767171"/>
                </a:solidFill>
                <a:latin typeface="Montserrat"/>
                <a:ea typeface="Montserrat"/>
                <a:cs typeface="Montserrat"/>
                <a:sym typeface="Montserrat"/>
              </a:rPr>
              <a:t> le informamos que los datos facilitados a lo largo de la prestación del servicio se incorporarán a la Actividad de Tratamiento titularidad de </a:t>
            </a:r>
            <a:r>
              <a:rPr lang="es-ES" sz="700" b="1" dirty="0">
                <a:solidFill>
                  <a:srgbClr val="767171"/>
                </a:solidFill>
                <a:latin typeface="Montserrat"/>
                <a:ea typeface="Montserrat"/>
                <a:cs typeface="Montserrat"/>
                <a:sym typeface="Montserrat"/>
              </a:rPr>
              <a:t>GRUPO SIERRA GESTIÓN DE TURISMO, S.L.</a:t>
            </a:r>
            <a:r>
              <a:rPr lang="es-ES" sz="700" dirty="0">
                <a:solidFill>
                  <a:srgbClr val="767171"/>
                </a:solidFill>
                <a:latin typeface="Montserrat"/>
                <a:ea typeface="Montserrat"/>
                <a:cs typeface="Montserrat"/>
                <a:sym typeface="Montserrat"/>
              </a:rPr>
              <a:t>, con CIF número </a:t>
            </a:r>
            <a:r>
              <a:rPr lang="es-ES" sz="700" b="1" dirty="0">
                <a:solidFill>
                  <a:srgbClr val="767171"/>
                </a:solidFill>
                <a:latin typeface="Montserrat"/>
                <a:ea typeface="Montserrat"/>
                <a:cs typeface="Montserrat"/>
                <a:sym typeface="Montserrat"/>
              </a:rPr>
              <a:t>B 70.112.735  </a:t>
            </a:r>
            <a:r>
              <a:rPr lang="es-ES" sz="700" dirty="0">
                <a:solidFill>
                  <a:srgbClr val="767171"/>
                </a:solidFill>
                <a:latin typeface="Montserrat"/>
                <a:ea typeface="Montserrat"/>
                <a:cs typeface="Montserrat"/>
                <a:sym typeface="Montserrat"/>
              </a:rPr>
              <a:t>y domicilio social en Montero Ríos </a:t>
            </a:r>
            <a:r>
              <a:rPr lang="es-ES" sz="700" dirty="0" err="1">
                <a:solidFill>
                  <a:srgbClr val="767171"/>
                </a:solidFill>
                <a:latin typeface="Montserrat"/>
                <a:ea typeface="Montserrat"/>
                <a:cs typeface="Montserrat"/>
                <a:sym typeface="Montserrat"/>
              </a:rPr>
              <a:t>nº</a:t>
            </a:r>
            <a:r>
              <a:rPr lang="es-ES" sz="700" dirty="0">
                <a:solidFill>
                  <a:srgbClr val="767171"/>
                </a:solidFill>
                <a:latin typeface="Montserrat"/>
                <a:ea typeface="Montserrat"/>
                <a:cs typeface="Montserrat"/>
                <a:sym typeface="Montserrat"/>
              </a:rPr>
              <a:t> 46 - Entresuelo, 15.706 Santiago de Compostela, provincia de A Coruña. La finalidad de dicho tratamiento es prestarle un óptimo servicio como cliente y el mantenimiento de la relación comercial en su caso establecida. </a:t>
            </a:r>
            <a:endParaRPr sz="700" dirty="0">
              <a:solidFill>
                <a:schemeClr val="dk1"/>
              </a:solidFill>
              <a:latin typeface="Montserrat"/>
              <a:ea typeface="Montserrat"/>
              <a:cs typeface="Montserrat"/>
              <a:sym typeface="Montserrat"/>
            </a:endParaRPr>
          </a:p>
          <a:p>
            <a:pPr marL="0" marR="0" lvl="0" indent="0" algn="just" rtl="0">
              <a:spcBef>
                <a:spcPts val="0"/>
              </a:spcBef>
              <a:spcAft>
                <a:spcPts val="0"/>
              </a:spcAft>
              <a:buNone/>
            </a:pPr>
            <a:r>
              <a:rPr lang="es-ES" sz="700" dirty="0">
                <a:solidFill>
                  <a:srgbClr val="767171"/>
                </a:solidFill>
                <a:latin typeface="Montserrat"/>
                <a:ea typeface="Montserrat"/>
                <a:cs typeface="Montserrat"/>
                <a:sym typeface="Montserrat"/>
              </a:rPr>
              <a:t>Asimismo, la empresa le comunica que sus datos serán utilizados con el objeto de realizarle comunicaciones comerciales y de promoción de los productos ofrecidos por la organización. </a:t>
            </a:r>
            <a:endParaRPr sz="700" dirty="0">
              <a:solidFill>
                <a:schemeClr val="dk1"/>
              </a:solidFill>
              <a:latin typeface="Montserrat"/>
              <a:ea typeface="Montserrat"/>
              <a:cs typeface="Montserrat"/>
              <a:sym typeface="Montserrat"/>
            </a:endParaRPr>
          </a:p>
          <a:p>
            <a:pPr marL="0" marR="0" lvl="0" indent="0" algn="just" rtl="0">
              <a:spcBef>
                <a:spcPts val="0"/>
              </a:spcBef>
              <a:spcAft>
                <a:spcPts val="0"/>
              </a:spcAft>
              <a:buNone/>
            </a:pPr>
            <a:r>
              <a:rPr lang="es-ES" sz="700" dirty="0">
                <a:solidFill>
                  <a:srgbClr val="767171"/>
                </a:solidFill>
                <a:latin typeface="Montserrat"/>
                <a:ea typeface="Montserrat"/>
                <a:cs typeface="Montserrat"/>
                <a:sym typeface="Montserrat"/>
              </a:rPr>
              <a:t>Puede ejercitar los derechos de acceso, rectificación, supresión, limitación, oposición y portabilidad en cualquier momento, mediante escrito, acompañado de copia de documento oficial que le identifique dirigido a la dirección arriba indicada. Asimismo, y de igual manera, puede revocar el consentimiento prestado a la recepción de comunicaciones comerciales de conformidad con lo dispuesto en la Ley 34/2002. </a:t>
            </a:r>
            <a:r>
              <a:rPr lang="es-ES" sz="700" b="1" dirty="0">
                <a:solidFill>
                  <a:srgbClr val="767171"/>
                </a:solidFill>
                <a:latin typeface="Montserrat"/>
                <a:ea typeface="Montserrat"/>
                <a:cs typeface="Montserrat"/>
                <a:sym typeface="Montserrat"/>
              </a:rPr>
              <a:t> </a:t>
            </a:r>
            <a:endParaRPr sz="700" dirty="0">
              <a:solidFill>
                <a:schemeClr val="dk1"/>
              </a:solidFill>
              <a:latin typeface="Montserrat"/>
              <a:ea typeface="Montserrat"/>
              <a:cs typeface="Montserrat"/>
              <a:sym typeface="Montserrat"/>
            </a:endParaRPr>
          </a:p>
        </p:txBody>
      </p:sp>
      <p:pic>
        <p:nvPicPr>
          <p:cNvPr id="382" name="Google Shape;382;p12"/>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0" y="2004170"/>
            <a:ext cx="6385560" cy="4017939"/>
          </a:xfrm>
          <a:prstGeom prst="rect">
            <a:avLst/>
          </a:prstGeom>
          <a:solidFill>
            <a:srgbClr val="ECECEC"/>
          </a:solidFill>
          <a:ln>
            <a:noFill/>
          </a:ln>
        </p:spPr>
      </p:pic>
      <p:sp>
        <p:nvSpPr>
          <p:cNvPr id="383" name="Google Shape;383;p12"/>
          <p:cNvSpPr txBox="1"/>
          <p:nvPr/>
        </p:nvSpPr>
        <p:spPr>
          <a:xfrm>
            <a:off x="7658341" y="5512817"/>
            <a:ext cx="1413962"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000">
                <a:solidFill>
                  <a:schemeClr val="lt1"/>
                </a:solidFill>
                <a:latin typeface="Montserrat"/>
                <a:ea typeface="Montserrat"/>
                <a:cs typeface="Montserrat"/>
                <a:sym typeface="Montserrat"/>
              </a:rPr>
              <a:t>Viajes Sierra</a:t>
            </a:r>
            <a:endParaRPr/>
          </a:p>
        </p:txBody>
      </p:sp>
      <p:pic>
        <p:nvPicPr>
          <p:cNvPr id="384" name="Google Shape;384;p12" descr="Icono&#10;&#10;Descripción generada automáticamente"/>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7252542" y="5519366"/>
            <a:ext cx="253874" cy="253874"/>
          </a:xfrm>
          <a:prstGeom prst="rect">
            <a:avLst/>
          </a:prstGeom>
          <a:noFill/>
          <a:ln>
            <a:noFill/>
          </a:ln>
        </p:spPr>
      </p:pic>
      <p:pic>
        <p:nvPicPr>
          <p:cNvPr id="385" name="Google Shape;385;p12" descr="Icono&#10;&#10;Descripción generada automáticamente"/>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7251654" y="5191783"/>
            <a:ext cx="255651" cy="255651"/>
          </a:xfrm>
          <a:prstGeom prst="rect">
            <a:avLst/>
          </a:prstGeom>
          <a:noFill/>
          <a:ln>
            <a:noFill/>
          </a:ln>
        </p:spPr>
      </p:pic>
      <p:sp>
        <p:nvSpPr>
          <p:cNvPr id="386" name="Google Shape;386;p12"/>
          <p:cNvSpPr txBox="1"/>
          <p:nvPr/>
        </p:nvSpPr>
        <p:spPr>
          <a:xfrm>
            <a:off x="7658341" y="5184798"/>
            <a:ext cx="1413962"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000">
                <a:solidFill>
                  <a:schemeClr val="lt1"/>
                </a:solidFill>
                <a:latin typeface="Montserrat"/>
                <a:ea typeface="Montserrat"/>
                <a:cs typeface="Montserrat"/>
                <a:sym typeface="Montserrat"/>
              </a:rPr>
              <a:t>@viajes_sierra</a:t>
            </a:r>
            <a:endParaRPr sz="1000">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
                                        <p:tgtEl>
                                          <p:spTgt spid="379"/>
                                        </p:tgtEl>
                                      </p:cBhvr>
                                    </p:animEffect>
                                  </p:childTnLst>
                                </p:cTn>
                              </p:par>
                              <p:par>
                                <p:cTn id="8" presetID="10" presetClass="entr" presetSubtype="0" fill="hold" nodeType="withEffect">
                                  <p:stCondLst>
                                    <p:cond delay="0"/>
                                  </p:stCondLst>
                                  <p:childTnLst>
                                    <p:set>
                                      <p:cBhvr>
                                        <p:cTn id="9" dur="1" fill="hold">
                                          <p:stCondLst>
                                            <p:cond delay="0"/>
                                          </p:stCondLst>
                                        </p:cTn>
                                        <p:tgtEl>
                                          <p:spTgt spid="378"/>
                                        </p:tgtEl>
                                        <p:attrNameLst>
                                          <p:attrName>style.visibility</p:attrName>
                                        </p:attrNameLst>
                                      </p:cBhvr>
                                      <p:to>
                                        <p:strVal val="visible"/>
                                      </p:to>
                                    </p:set>
                                    <p:animEffect transition="in" filter="fade">
                                      <p:cBhvr>
                                        <p:cTn id="10" dur="500"/>
                                        <p:tgtEl>
                                          <p:spTgt spid="37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1"/>
                                        </p:tgtEl>
                                        <p:attrNameLst>
                                          <p:attrName>style.visibility</p:attrName>
                                        </p:attrNameLst>
                                      </p:cBhvr>
                                      <p:to>
                                        <p:strVal val="visible"/>
                                      </p:to>
                                    </p:set>
                                    <p:animEffect transition="in" filter="fade">
                                      <p:cBhvr>
                                        <p:cTn id="14" dur="500"/>
                                        <p:tgtEl>
                                          <p:spTgt spid="371"/>
                                        </p:tgtEl>
                                      </p:cBhvr>
                                    </p:animEffect>
                                  </p:childTnLst>
                                </p:cTn>
                              </p:par>
                              <p:par>
                                <p:cTn id="15" presetID="10" presetClass="entr" presetSubtype="0" fill="hold" nodeType="withEffect">
                                  <p:stCondLst>
                                    <p:cond delay="0"/>
                                  </p:stCondLst>
                                  <p:childTnLst>
                                    <p:set>
                                      <p:cBhvr>
                                        <p:cTn id="16" dur="1" fill="hold">
                                          <p:stCondLst>
                                            <p:cond delay="0"/>
                                          </p:stCondLst>
                                        </p:cTn>
                                        <p:tgtEl>
                                          <p:spTgt spid="372"/>
                                        </p:tgtEl>
                                        <p:attrNameLst>
                                          <p:attrName>style.visibility</p:attrName>
                                        </p:attrNameLst>
                                      </p:cBhvr>
                                      <p:to>
                                        <p:strVal val="visible"/>
                                      </p:to>
                                    </p:set>
                                    <p:animEffect transition="in" filter="fade">
                                      <p:cBhvr>
                                        <p:cTn id="17" dur="2000"/>
                                        <p:tgtEl>
                                          <p:spTgt spid="372"/>
                                        </p:tgtEl>
                                      </p:cBhvr>
                                    </p:animEffect>
                                  </p:childTnLst>
                                </p:cTn>
                              </p:par>
                              <p:par>
                                <p:cTn id="18" presetID="10" presetClass="entr" presetSubtype="0" fill="hold" nodeType="withEffect">
                                  <p:stCondLst>
                                    <p:cond delay="0"/>
                                  </p:stCondLst>
                                  <p:childTnLst>
                                    <p:set>
                                      <p:cBhvr>
                                        <p:cTn id="19" dur="1" fill="hold">
                                          <p:stCondLst>
                                            <p:cond delay="0"/>
                                          </p:stCondLst>
                                        </p:cTn>
                                        <p:tgtEl>
                                          <p:spTgt spid="373"/>
                                        </p:tgtEl>
                                        <p:attrNameLst>
                                          <p:attrName>style.visibility</p:attrName>
                                        </p:attrNameLst>
                                      </p:cBhvr>
                                      <p:to>
                                        <p:strVal val="visible"/>
                                      </p:to>
                                    </p:set>
                                    <p:animEffect transition="in" filter="fade">
                                      <p:cBhvr>
                                        <p:cTn id="20" dur="1000"/>
                                        <p:tgtEl>
                                          <p:spTgt spid="373"/>
                                        </p:tgtEl>
                                      </p:cBhvr>
                                    </p:animEffect>
                                  </p:childTnLst>
                                </p:cTn>
                              </p:par>
                              <p:par>
                                <p:cTn id="21" presetID="10" presetClass="entr" presetSubtype="0" fill="hold" nodeType="withEffect">
                                  <p:stCondLst>
                                    <p:cond delay="0"/>
                                  </p:stCondLst>
                                  <p:childTnLst>
                                    <p:set>
                                      <p:cBhvr>
                                        <p:cTn id="22" dur="1" fill="hold">
                                          <p:stCondLst>
                                            <p:cond delay="0"/>
                                          </p:stCondLst>
                                        </p:cTn>
                                        <p:tgtEl>
                                          <p:spTgt spid="374"/>
                                        </p:tgtEl>
                                        <p:attrNameLst>
                                          <p:attrName>style.visibility</p:attrName>
                                        </p:attrNameLst>
                                      </p:cBhvr>
                                      <p:to>
                                        <p:strVal val="visible"/>
                                      </p:to>
                                    </p:set>
                                    <p:animEffect transition="in" filter="fade">
                                      <p:cBhvr>
                                        <p:cTn id="23" dur="1000"/>
                                        <p:tgtEl>
                                          <p:spTgt spid="374"/>
                                        </p:tgtEl>
                                      </p:cBhvr>
                                    </p:animEffect>
                                  </p:childTnLst>
                                </p:cTn>
                              </p:par>
                              <p:par>
                                <p:cTn id="24" presetID="10" presetClass="entr" presetSubtype="0" fill="hold" nodeType="withEffect">
                                  <p:stCondLst>
                                    <p:cond delay="0"/>
                                  </p:stCondLst>
                                  <p:childTnLst>
                                    <p:set>
                                      <p:cBhvr>
                                        <p:cTn id="25" dur="1" fill="hold">
                                          <p:stCondLst>
                                            <p:cond delay="0"/>
                                          </p:stCondLst>
                                        </p:cTn>
                                        <p:tgtEl>
                                          <p:spTgt spid="376"/>
                                        </p:tgtEl>
                                        <p:attrNameLst>
                                          <p:attrName>style.visibility</p:attrName>
                                        </p:attrNameLst>
                                      </p:cBhvr>
                                      <p:to>
                                        <p:strVal val="visible"/>
                                      </p:to>
                                    </p:set>
                                    <p:animEffect transition="in" filter="fade">
                                      <p:cBhvr>
                                        <p:cTn id="26" dur="1000"/>
                                        <p:tgtEl>
                                          <p:spTgt spid="376"/>
                                        </p:tgtEl>
                                      </p:cBhvr>
                                    </p:animEffect>
                                  </p:childTnLst>
                                </p:cTn>
                              </p:par>
                              <p:par>
                                <p:cTn id="27" presetID="10" presetClass="entr" presetSubtype="0" fill="hold" nodeType="withEffect">
                                  <p:stCondLst>
                                    <p:cond delay="0"/>
                                  </p:stCondLst>
                                  <p:childTnLst>
                                    <p:set>
                                      <p:cBhvr>
                                        <p:cTn id="28" dur="1" fill="hold">
                                          <p:stCondLst>
                                            <p:cond delay="0"/>
                                          </p:stCondLst>
                                        </p:cTn>
                                        <p:tgtEl>
                                          <p:spTgt spid="377"/>
                                        </p:tgtEl>
                                        <p:attrNameLst>
                                          <p:attrName>style.visibility</p:attrName>
                                        </p:attrNameLst>
                                      </p:cBhvr>
                                      <p:to>
                                        <p:strVal val="visible"/>
                                      </p:to>
                                    </p:set>
                                    <p:animEffect transition="in" filter="fade">
                                      <p:cBhvr>
                                        <p:cTn id="29" dur="1000"/>
                                        <p:tgtEl>
                                          <p:spTgt spid="377"/>
                                        </p:tgtEl>
                                      </p:cBhvr>
                                    </p:animEffect>
                                  </p:childTnLst>
                                </p:cTn>
                              </p:par>
                              <p:par>
                                <p:cTn id="30" presetID="10" presetClass="entr" presetSubtype="0" fill="hold" nodeType="withEffect">
                                  <p:stCondLst>
                                    <p:cond delay="0"/>
                                  </p:stCondLst>
                                  <p:childTnLst>
                                    <p:set>
                                      <p:cBhvr>
                                        <p:cTn id="31" dur="1" fill="hold">
                                          <p:stCondLst>
                                            <p:cond delay="0"/>
                                          </p:stCondLst>
                                        </p:cTn>
                                        <p:tgtEl>
                                          <p:spTgt spid="375"/>
                                        </p:tgtEl>
                                        <p:attrNameLst>
                                          <p:attrName>style.visibility</p:attrName>
                                        </p:attrNameLst>
                                      </p:cBhvr>
                                      <p:to>
                                        <p:strVal val="visible"/>
                                      </p:to>
                                    </p:set>
                                    <p:animEffect transition="in" filter="fade">
                                      <p:cBhvr>
                                        <p:cTn id="32" dur="1000"/>
                                        <p:tgtEl>
                                          <p:spTgt spid="375"/>
                                        </p:tgtEl>
                                      </p:cBhvr>
                                    </p:animEffect>
                                  </p:childTnLst>
                                </p:cTn>
                              </p:par>
                              <p:par>
                                <p:cTn id="33" presetID="10" presetClass="entr" presetSubtype="0" fill="hold" nodeType="withEffect">
                                  <p:stCondLst>
                                    <p:cond delay="0"/>
                                  </p:stCondLst>
                                  <p:childTnLst>
                                    <p:set>
                                      <p:cBhvr>
                                        <p:cTn id="34" dur="1" fill="hold">
                                          <p:stCondLst>
                                            <p:cond delay="0"/>
                                          </p:stCondLst>
                                        </p:cTn>
                                        <p:tgtEl>
                                          <p:spTgt spid="382"/>
                                        </p:tgtEl>
                                        <p:attrNameLst>
                                          <p:attrName>style.visibility</p:attrName>
                                        </p:attrNameLst>
                                      </p:cBhvr>
                                      <p:to>
                                        <p:strVal val="visible"/>
                                      </p:to>
                                    </p:set>
                                    <p:animEffect transition="in" filter="fade">
                                      <p:cBhvr>
                                        <p:cTn id="35" dur="1000"/>
                                        <p:tgtEl>
                                          <p:spTgt spid="382"/>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380"/>
                                        </p:tgtEl>
                                        <p:attrNameLst>
                                          <p:attrName>style.visibility</p:attrName>
                                        </p:attrNameLst>
                                      </p:cBhvr>
                                      <p:to>
                                        <p:strVal val="visible"/>
                                      </p:to>
                                    </p:set>
                                    <p:animEffect transition="in" filter="fade">
                                      <p:cBhvr>
                                        <p:cTn id="39" dur="500"/>
                                        <p:tgtEl>
                                          <p:spTgt spid="380"/>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381"/>
                                        </p:tgtEl>
                                        <p:attrNameLst>
                                          <p:attrName>style.visibility</p:attrName>
                                        </p:attrNameLst>
                                      </p:cBhvr>
                                      <p:to>
                                        <p:strVal val="visible"/>
                                      </p:to>
                                    </p:set>
                                    <p:animEffect transition="in" filter="fade">
                                      <p:cBhvr>
                                        <p:cTn id="43"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07C9258-A8AE-F96E-F0D7-933EE7392038}"/>
              </a:ext>
            </a:extLst>
          </p:cNvPr>
          <p:cNvGrpSpPr/>
          <p:nvPr/>
        </p:nvGrpSpPr>
        <p:grpSpPr>
          <a:xfrm>
            <a:off x="0" y="928094"/>
            <a:ext cx="12192001" cy="5947619"/>
            <a:chOff x="0" y="928094"/>
            <a:chExt cx="12192001" cy="5947619"/>
          </a:xfrm>
        </p:grpSpPr>
        <p:sp>
          <p:nvSpPr>
            <p:cNvPr id="16" name="TextBox 16"/>
            <p:cNvSpPr txBox="1"/>
            <p:nvPr/>
          </p:nvSpPr>
          <p:spPr>
            <a:xfrm>
              <a:off x="6656449" y="928094"/>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2. DESTINO</a:t>
              </a:r>
            </a:p>
          </p:txBody>
        </p:sp>
        <p:sp>
          <p:nvSpPr>
            <p:cNvPr id="18" name="TextBox 18"/>
            <p:cNvSpPr txBox="1"/>
            <p:nvPr/>
          </p:nvSpPr>
          <p:spPr>
            <a:xfrm>
              <a:off x="6656449" y="1897240"/>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2.1. </a:t>
              </a:r>
              <a:r>
                <a:rPr lang="es-ES_tradnl" b="1" dirty="0">
                  <a:solidFill>
                    <a:srgbClr val="0B3C61"/>
                  </a:solidFill>
                  <a:latin typeface="Montserrat SemiBold" pitchFamily="2" charset="77"/>
                </a:rPr>
                <a:t>ANDORRA</a:t>
              </a:r>
            </a:p>
          </p:txBody>
        </p:sp>
        <p:sp>
          <p:nvSpPr>
            <p:cNvPr id="34" name="Freeform 4">
              <a:extLst>
                <a:ext uri="{FF2B5EF4-FFF2-40B4-BE49-F238E27FC236}">
                  <a16:creationId xmlns:a16="http://schemas.microsoft.com/office/drawing/2014/main" id="{E2437575-255F-8811-C0AC-89388EAF9CCA}"/>
                </a:ext>
              </a:extLst>
            </p:cNvPr>
            <p:cNvSpPr/>
            <p:nvPr/>
          </p:nvSpPr>
          <p:spPr>
            <a:xfrm>
              <a:off x="6166175" y="4851776"/>
              <a:ext cx="6025826" cy="2023937"/>
            </a:xfrm>
            <a:custGeom>
              <a:avLst/>
              <a:gdLst/>
              <a:ahLst/>
              <a:cxnLst/>
              <a:rect l="l" t="t" r="r" b="b"/>
              <a:pathLst>
                <a:path w="10246393" h="5824587">
                  <a:moveTo>
                    <a:pt x="0" y="0"/>
                  </a:moveTo>
                  <a:lnTo>
                    <a:pt x="10246393" y="0"/>
                  </a:lnTo>
                  <a:lnTo>
                    <a:pt x="10246393" y="5824587"/>
                  </a:lnTo>
                  <a:lnTo>
                    <a:pt x="0" y="5824587"/>
                  </a:lnTo>
                  <a:lnTo>
                    <a:pt x="0" y="0"/>
                  </a:lnTo>
                  <a:close/>
                </a:path>
              </a:pathLst>
            </a:custGeom>
            <a:blipFill>
              <a:blip r:embed="rId3">
                <a:alphaModFix amt="2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1" r="-5796" b="-79054"/>
              </a:stretch>
            </a:blipFill>
          </p:spPr>
          <p:txBody>
            <a:bodyPr/>
            <a:lstStyle/>
            <a:p>
              <a:endParaRPr lang="es-ES_tradnl" dirty="0"/>
            </a:p>
          </p:txBody>
        </p:sp>
        <p:pic>
          <p:nvPicPr>
            <p:cNvPr id="35" name="Imagen 34">
              <a:extLst>
                <a:ext uri="{FF2B5EF4-FFF2-40B4-BE49-F238E27FC236}">
                  <a16:creationId xmlns:a16="http://schemas.microsoft.com/office/drawing/2014/main" id="{2D1205E0-A519-ABE1-63E1-1A72243052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745415"/>
              <a:ext cx="5745521" cy="3229634"/>
            </a:xfrm>
            <a:prstGeom prst="rect">
              <a:avLst/>
            </a:prstGeom>
          </p:spPr>
        </p:pic>
        <p:sp>
          <p:nvSpPr>
            <p:cNvPr id="36" name="TextBox 18">
              <a:extLst>
                <a:ext uri="{FF2B5EF4-FFF2-40B4-BE49-F238E27FC236}">
                  <a16:creationId xmlns:a16="http://schemas.microsoft.com/office/drawing/2014/main" id="{A0684F4C-2C93-5A89-4313-7ECB0018FEA8}"/>
                </a:ext>
              </a:extLst>
            </p:cNvPr>
            <p:cNvSpPr txBox="1"/>
            <p:nvPr/>
          </p:nvSpPr>
          <p:spPr>
            <a:xfrm>
              <a:off x="7093149" y="2438255"/>
              <a:ext cx="4151114" cy="2523768"/>
            </a:xfrm>
            <a:prstGeom prst="rect">
              <a:avLst/>
            </a:prstGeom>
          </p:spPr>
          <p:txBody>
            <a:bodyPr wrap="square" lIns="0" tIns="0" rIns="0" bIns="0" rtlCol="0" anchor="t">
              <a:spAutoFit/>
            </a:bodyPr>
            <a:lstStyle/>
            <a:p>
              <a:pPr marL="285750" indent="-285750">
                <a:spcBef>
                  <a:spcPts val="1200"/>
                </a:spcBef>
                <a:spcAft>
                  <a:spcPts val="1200"/>
                </a:spcAft>
                <a:buFont typeface="Letra del sistema regular"/>
                <a:buChar char="❄️"/>
              </a:pPr>
              <a:r>
                <a:rPr lang="es-ES_tradnl" sz="1400" dirty="0">
                  <a:solidFill>
                    <a:srgbClr val="1D1D1D"/>
                  </a:solidFill>
                  <a:latin typeface="Montserrat" pitchFamily="2" charset="77"/>
                </a:rPr>
                <a:t>“PAÍS DE LA NIEVE”</a:t>
              </a:r>
            </a:p>
            <a:p>
              <a:pPr marL="285750" indent="-285750">
                <a:spcBef>
                  <a:spcPts val="1200"/>
                </a:spcBef>
                <a:spcAft>
                  <a:spcPts val="1200"/>
                </a:spcAft>
                <a:buFont typeface="Letra del sistema regular"/>
                <a:buChar char="❄️"/>
              </a:pPr>
              <a:r>
                <a:rPr lang="es-ES_tradnl" sz="1400" dirty="0">
                  <a:solidFill>
                    <a:srgbClr val="1D1D1D"/>
                  </a:solidFill>
                  <a:latin typeface="Montserrat" pitchFamily="2" charset="77"/>
                </a:rPr>
                <a:t>PAÍS CON LEGISLACIÓN MUY RESTRICTIVA</a:t>
              </a:r>
            </a:p>
            <a:p>
              <a:pPr marL="285750" indent="-285750">
                <a:spcBef>
                  <a:spcPts val="1200"/>
                </a:spcBef>
                <a:spcAft>
                  <a:spcPts val="1200"/>
                </a:spcAft>
                <a:buFont typeface="Letra del sistema regular"/>
                <a:buChar char="❄️"/>
              </a:pPr>
              <a:r>
                <a:rPr lang="es-ES_tradnl" sz="1400" dirty="0">
                  <a:solidFill>
                    <a:srgbClr val="1D1D1D"/>
                  </a:solidFill>
                  <a:latin typeface="Montserrat" pitchFamily="2" charset="77"/>
                </a:rPr>
                <a:t>SITUADO EN LOS PIRINEOS (ENTRE ESPAÑA Y ANDORRA)</a:t>
              </a:r>
            </a:p>
            <a:p>
              <a:pPr marL="285750" indent="-285750">
                <a:spcBef>
                  <a:spcPts val="1200"/>
                </a:spcBef>
                <a:spcAft>
                  <a:spcPts val="1200"/>
                </a:spcAft>
                <a:buFont typeface="Letra del sistema regular"/>
                <a:buChar char="❄️"/>
              </a:pPr>
              <a:r>
                <a:rPr lang="es-ES_tradnl" sz="1400" dirty="0">
                  <a:solidFill>
                    <a:srgbClr val="1D1D1D"/>
                  </a:solidFill>
                  <a:latin typeface="Montserrat" pitchFamily="2" charset="77"/>
                </a:rPr>
                <a:t>ENTORNO NATURAL</a:t>
              </a:r>
            </a:p>
            <a:p>
              <a:pPr marL="285750" indent="-285750">
                <a:spcBef>
                  <a:spcPts val="1200"/>
                </a:spcBef>
                <a:spcAft>
                  <a:spcPts val="1200"/>
                </a:spcAft>
                <a:buFont typeface="Letra del sistema regular"/>
                <a:buChar char="❄️"/>
              </a:pPr>
              <a:r>
                <a:rPr lang="es-ES_tradnl" sz="1400" dirty="0">
                  <a:solidFill>
                    <a:srgbClr val="1D1D1D"/>
                  </a:solidFill>
                  <a:latin typeface="Montserrat" pitchFamily="2" charset="77"/>
                </a:rPr>
                <a:t>GRAN RIQUEZA CULTURAL</a:t>
              </a:r>
            </a:p>
          </p:txBody>
        </p:sp>
      </p:grpSp>
      <p:sp>
        <p:nvSpPr>
          <p:cNvPr id="3" name="Google Shape;129;p36">
            <a:extLst>
              <a:ext uri="{FF2B5EF4-FFF2-40B4-BE49-F238E27FC236}">
                <a16:creationId xmlns:a16="http://schemas.microsoft.com/office/drawing/2014/main" id="{17C22EA7-744C-D2E9-726E-078331294211}"/>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2964352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D2FEED2B-D879-BF44-0622-569C4F7654A9}"/>
              </a:ext>
            </a:extLst>
          </p:cNvPr>
          <p:cNvGrpSpPr/>
          <p:nvPr/>
        </p:nvGrpSpPr>
        <p:grpSpPr>
          <a:xfrm>
            <a:off x="5260402" y="1725990"/>
            <a:ext cx="6931598" cy="3278653"/>
            <a:chOff x="670730" y="1376094"/>
            <a:chExt cx="11252128" cy="5322268"/>
          </a:xfrm>
        </p:grpSpPr>
        <p:pic>
          <p:nvPicPr>
            <p:cNvPr id="25" name="Google Shape;313;p44">
              <a:extLst>
                <a:ext uri="{FF2B5EF4-FFF2-40B4-BE49-F238E27FC236}">
                  <a16:creationId xmlns:a16="http://schemas.microsoft.com/office/drawing/2014/main" id="{2127BA89-5FD2-EA35-A2DB-F20B4335BDB0}"/>
                </a:ext>
              </a:extLst>
            </p:cNvPr>
            <p:cNvPicPr preferRelativeResize="0"/>
            <p:nvPr/>
          </p:nvPicPr>
          <p:blipFill rotWithShape="1">
            <a:blip r:embed="rId3">
              <a:alphaModFix/>
            </a:blip>
            <a:srcRect/>
            <a:stretch/>
          </p:blipFill>
          <p:spPr>
            <a:xfrm>
              <a:off x="670730" y="1376094"/>
              <a:ext cx="11252128" cy="5215549"/>
            </a:xfrm>
            <a:prstGeom prst="rect">
              <a:avLst/>
            </a:prstGeom>
            <a:noFill/>
            <a:ln>
              <a:noFill/>
            </a:ln>
          </p:spPr>
        </p:pic>
        <p:sp>
          <p:nvSpPr>
            <p:cNvPr id="26" name="Google Shape;314;p44">
              <a:extLst>
                <a:ext uri="{FF2B5EF4-FFF2-40B4-BE49-F238E27FC236}">
                  <a16:creationId xmlns:a16="http://schemas.microsoft.com/office/drawing/2014/main" id="{A8A94EF3-6666-41F6-721D-C293EFD21D3E}"/>
                </a:ext>
              </a:extLst>
            </p:cNvPr>
            <p:cNvSpPr/>
            <p:nvPr/>
          </p:nvSpPr>
          <p:spPr>
            <a:xfrm rot="-1312796">
              <a:off x="4143738" y="6351122"/>
              <a:ext cx="642395" cy="347240"/>
            </a:xfrm>
            <a:prstGeom prst="rightArrow">
              <a:avLst>
                <a:gd name="adj1" fmla="val 50000"/>
                <a:gd name="adj2" fmla="val 50000"/>
              </a:avLst>
            </a:prstGeom>
            <a:solidFill>
              <a:srgbClr val="0B3C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27" name="Google Shape;315;p44">
              <a:extLst>
                <a:ext uri="{FF2B5EF4-FFF2-40B4-BE49-F238E27FC236}">
                  <a16:creationId xmlns:a16="http://schemas.microsoft.com/office/drawing/2014/main" id="{01B47494-9E4D-9B13-0830-99FFEC26D248}"/>
                </a:ext>
              </a:extLst>
            </p:cNvPr>
            <p:cNvSpPr/>
            <p:nvPr/>
          </p:nvSpPr>
          <p:spPr>
            <a:xfrm rot="-9420000">
              <a:off x="7043106" y="6346613"/>
              <a:ext cx="642395" cy="347240"/>
            </a:xfrm>
            <a:prstGeom prst="rightArrow">
              <a:avLst>
                <a:gd name="adj1" fmla="val 50000"/>
                <a:gd name="adj2" fmla="val 50000"/>
              </a:avLst>
            </a:prstGeom>
            <a:solidFill>
              <a:srgbClr val="0B3C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28" name="Google Shape;316;p44">
              <a:extLst>
                <a:ext uri="{FF2B5EF4-FFF2-40B4-BE49-F238E27FC236}">
                  <a16:creationId xmlns:a16="http://schemas.microsoft.com/office/drawing/2014/main" id="{FE7BFC08-ECCA-F25E-299D-CF8E2CA65381}"/>
                </a:ext>
              </a:extLst>
            </p:cNvPr>
            <p:cNvSpPr/>
            <p:nvPr/>
          </p:nvSpPr>
          <p:spPr>
            <a:xfrm rot="-2739780">
              <a:off x="2719184" y="4536022"/>
              <a:ext cx="642395" cy="347240"/>
            </a:xfrm>
            <a:prstGeom prst="rightArrow">
              <a:avLst>
                <a:gd name="adj1" fmla="val 50000"/>
                <a:gd name="adj2" fmla="val 50000"/>
              </a:avLst>
            </a:prstGeom>
            <a:solidFill>
              <a:srgbClr val="0B3C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29" name="Google Shape;317;p44">
              <a:extLst>
                <a:ext uri="{FF2B5EF4-FFF2-40B4-BE49-F238E27FC236}">
                  <a16:creationId xmlns:a16="http://schemas.microsoft.com/office/drawing/2014/main" id="{BA3D2A60-BA61-CBF3-1639-A916BCD62799}"/>
                </a:ext>
              </a:extLst>
            </p:cNvPr>
            <p:cNvSpPr/>
            <p:nvPr/>
          </p:nvSpPr>
          <p:spPr>
            <a:xfrm rot="-2760000">
              <a:off x="848734" y="4887678"/>
              <a:ext cx="642395" cy="347240"/>
            </a:xfrm>
            <a:prstGeom prst="rightArrow">
              <a:avLst>
                <a:gd name="adj1" fmla="val 50000"/>
                <a:gd name="adj2" fmla="val 50000"/>
              </a:avLst>
            </a:prstGeom>
            <a:solidFill>
              <a:srgbClr val="0B3C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30" name="Google Shape;318;p44">
              <a:extLst>
                <a:ext uri="{FF2B5EF4-FFF2-40B4-BE49-F238E27FC236}">
                  <a16:creationId xmlns:a16="http://schemas.microsoft.com/office/drawing/2014/main" id="{2E0E8D85-0DD5-838B-7C61-871099EDFB03}"/>
                </a:ext>
              </a:extLst>
            </p:cNvPr>
            <p:cNvSpPr/>
            <p:nvPr/>
          </p:nvSpPr>
          <p:spPr>
            <a:xfrm rot="-9420000">
              <a:off x="10603102" y="4470269"/>
              <a:ext cx="642395" cy="347240"/>
            </a:xfrm>
            <a:prstGeom prst="rightArrow">
              <a:avLst>
                <a:gd name="adj1" fmla="val 50000"/>
                <a:gd name="adj2" fmla="val 50000"/>
              </a:avLst>
            </a:prstGeom>
            <a:solidFill>
              <a:srgbClr val="0B3C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31" name="Google Shape;319;p44">
              <a:extLst>
                <a:ext uri="{FF2B5EF4-FFF2-40B4-BE49-F238E27FC236}">
                  <a16:creationId xmlns:a16="http://schemas.microsoft.com/office/drawing/2014/main" id="{1EF7E027-0202-C6AA-AE41-4FB1664733B7}"/>
                </a:ext>
              </a:extLst>
            </p:cNvPr>
            <p:cNvSpPr/>
            <p:nvPr/>
          </p:nvSpPr>
          <p:spPr>
            <a:xfrm rot="-9420000">
              <a:off x="9154654" y="6112533"/>
              <a:ext cx="642395" cy="347240"/>
            </a:xfrm>
            <a:prstGeom prst="rightArrow">
              <a:avLst>
                <a:gd name="adj1" fmla="val 50000"/>
                <a:gd name="adj2" fmla="val 50000"/>
              </a:avLst>
            </a:prstGeom>
            <a:solidFill>
              <a:srgbClr val="0B3C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grpSp>
      <p:sp>
        <p:nvSpPr>
          <p:cNvPr id="16" name="TextBox 16"/>
          <p:cNvSpPr txBox="1"/>
          <p:nvPr/>
        </p:nvSpPr>
        <p:spPr>
          <a:xfrm>
            <a:off x="686572" y="917581"/>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2. DESTINO</a:t>
            </a:r>
          </a:p>
        </p:txBody>
      </p:sp>
      <p:sp>
        <p:nvSpPr>
          <p:cNvPr id="18" name="TextBox 18"/>
          <p:cNvSpPr txBox="1"/>
          <p:nvPr/>
        </p:nvSpPr>
        <p:spPr>
          <a:xfrm>
            <a:off x="686572" y="1886727"/>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2.2. </a:t>
            </a:r>
            <a:r>
              <a:rPr lang="es-ES_tradnl" b="1" dirty="0">
                <a:solidFill>
                  <a:srgbClr val="0B3C61"/>
                </a:solidFill>
                <a:latin typeface="Montserrat SemiBold" pitchFamily="2" charset="77"/>
              </a:rPr>
              <a:t>LA ESTACIÓN</a:t>
            </a:r>
          </a:p>
        </p:txBody>
      </p:sp>
      <p:sp>
        <p:nvSpPr>
          <p:cNvPr id="36" name="TextBox 18">
            <a:extLst>
              <a:ext uri="{FF2B5EF4-FFF2-40B4-BE49-F238E27FC236}">
                <a16:creationId xmlns:a16="http://schemas.microsoft.com/office/drawing/2014/main" id="{A0684F4C-2C93-5A89-4313-7ECB0018FEA8}"/>
              </a:ext>
            </a:extLst>
          </p:cNvPr>
          <p:cNvSpPr txBox="1"/>
          <p:nvPr/>
        </p:nvSpPr>
        <p:spPr>
          <a:xfrm>
            <a:off x="1123273" y="2470612"/>
            <a:ext cx="4151114" cy="493148"/>
          </a:xfrm>
          <a:prstGeom prst="rect">
            <a:avLst/>
          </a:prstGeom>
        </p:spPr>
        <p:txBody>
          <a:bodyPr wrap="square" lIns="0" tIns="0" rIns="0" bIns="0" rtlCol="0" anchor="t">
            <a:spAutoFit/>
          </a:bodyPr>
          <a:lstStyle/>
          <a:p>
            <a:pPr marL="285750" indent="-285750">
              <a:lnSpc>
                <a:spcPts val="1960"/>
              </a:lnSpc>
              <a:buFont typeface="Letra del sistema regular"/>
              <a:buChar char="❄️"/>
            </a:pPr>
            <a:r>
              <a:rPr lang="es-ES_tradnl" sz="1400" dirty="0">
                <a:solidFill>
                  <a:srgbClr val="1D1D1D"/>
                </a:solidFill>
                <a:latin typeface="Montserrat" pitchFamily="2" charset="77"/>
              </a:rPr>
              <a:t>GRANDVALIRA: </a:t>
            </a:r>
          </a:p>
          <a:p>
            <a:pPr>
              <a:lnSpc>
                <a:spcPts val="1960"/>
              </a:lnSpc>
            </a:pPr>
            <a:r>
              <a:rPr lang="es-ES_tradnl" sz="1400" dirty="0">
                <a:solidFill>
                  <a:srgbClr val="1D1D1D"/>
                </a:solidFill>
                <a:latin typeface="Montserrat" pitchFamily="2" charset="77"/>
              </a:rPr>
              <a:t>       https://</a:t>
            </a:r>
            <a:r>
              <a:rPr lang="es-ES_tradnl" sz="1400" dirty="0" err="1">
                <a:solidFill>
                  <a:srgbClr val="1D1D1D"/>
                </a:solidFill>
                <a:latin typeface="Montserrat" pitchFamily="2" charset="77"/>
              </a:rPr>
              <a:t>www.grandvalira.com</a:t>
            </a:r>
            <a:r>
              <a:rPr lang="es-ES_tradnl" sz="1400" dirty="0">
                <a:solidFill>
                  <a:srgbClr val="1D1D1D"/>
                </a:solidFill>
                <a:latin typeface="Montserrat" pitchFamily="2" charset="77"/>
              </a:rPr>
              <a:t>/</a:t>
            </a:r>
          </a:p>
        </p:txBody>
      </p:sp>
      <p:sp>
        <p:nvSpPr>
          <p:cNvPr id="48" name="TextBox 18">
            <a:extLst>
              <a:ext uri="{FF2B5EF4-FFF2-40B4-BE49-F238E27FC236}">
                <a16:creationId xmlns:a16="http://schemas.microsoft.com/office/drawing/2014/main" id="{AE9803EB-C898-E83F-C74D-1BD6556F6479}"/>
              </a:ext>
            </a:extLst>
          </p:cNvPr>
          <p:cNvSpPr txBox="1"/>
          <p:nvPr/>
        </p:nvSpPr>
        <p:spPr>
          <a:xfrm>
            <a:off x="1123272" y="4193827"/>
            <a:ext cx="4151114" cy="1384995"/>
          </a:xfrm>
          <a:prstGeom prst="rect">
            <a:avLst/>
          </a:prstGeom>
        </p:spPr>
        <p:txBody>
          <a:bodyPr wrap="square" lIns="0" tIns="0" rIns="0" bIns="0" rtlCol="0" anchor="t">
            <a:spAutoFit/>
          </a:bodyPr>
          <a:lstStyle/>
          <a:p>
            <a:pPr marL="285750" indent="-285750">
              <a:spcBef>
                <a:spcPts val="600"/>
              </a:spcBef>
              <a:spcAft>
                <a:spcPts val="600"/>
              </a:spcAft>
              <a:buFont typeface="Letra del sistema regular"/>
              <a:buChar char="❄️"/>
            </a:pPr>
            <a:r>
              <a:rPr lang="es-ES_tradnl" sz="1400" dirty="0">
                <a:solidFill>
                  <a:srgbClr val="1D1D1D"/>
                </a:solidFill>
                <a:latin typeface="Montserrat" pitchFamily="2" charset="77"/>
              </a:rPr>
              <a:t>92 KM DE PISTAS</a:t>
            </a:r>
          </a:p>
          <a:p>
            <a:pPr marL="285750" indent="-285750">
              <a:spcBef>
                <a:spcPts val="600"/>
              </a:spcBef>
              <a:spcAft>
                <a:spcPts val="600"/>
              </a:spcAft>
              <a:buFont typeface="Letra del sistema regular"/>
              <a:buChar char="❄️"/>
            </a:pPr>
            <a:r>
              <a:rPr lang="es-ES_tradnl" sz="1400" dirty="0">
                <a:solidFill>
                  <a:srgbClr val="1D1D1D"/>
                </a:solidFill>
                <a:latin typeface="Montserrat" pitchFamily="2" charset="77"/>
              </a:rPr>
              <a:t>32 REMONTES: 2 TELECABINAS, 13 TELESILLAS, 7 TELESQUÍES, 10 TELECUERDAS</a:t>
            </a:r>
          </a:p>
          <a:p>
            <a:pPr marL="285750" indent="-285750">
              <a:spcBef>
                <a:spcPts val="600"/>
              </a:spcBef>
              <a:spcAft>
                <a:spcPts val="600"/>
              </a:spcAft>
              <a:buFont typeface="Letra del sistema regular"/>
              <a:buChar char="❄️"/>
            </a:pPr>
            <a:r>
              <a:rPr lang="es-ES_tradnl" sz="1400" dirty="0">
                <a:solidFill>
                  <a:srgbClr val="1D1D1D"/>
                </a:solidFill>
                <a:latin typeface="Montserrat" pitchFamily="2" charset="77"/>
              </a:rPr>
              <a:t>52 PISTAS</a:t>
            </a:r>
          </a:p>
        </p:txBody>
      </p:sp>
      <p:sp>
        <p:nvSpPr>
          <p:cNvPr id="8" name="TextBox 18">
            <a:extLst>
              <a:ext uri="{FF2B5EF4-FFF2-40B4-BE49-F238E27FC236}">
                <a16:creationId xmlns:a16="http://schemas.microsoft.com/office/drawing/2014/main" id="{D9C67ACA-6C9C-C359-E3C2-CC97D20EDBC9}"/>
              </a:ext>
            </a:extLst>
          </p:cNvPr>
          <p:cNvSpPr txBox="1"/>
          <p:nvPr/>
        </p:nvSpPr>
        <p:spPr>
          <a:xfrm>
            <a:off x="686572" y="3648833"/>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2.3. </a:t>
            </a:r>
            <a:r>
              <a:rPr lang="es-ES_tradnl" b="1" dirty="0">
                <a:solidFill>
                  <a:srgbClr val="0B3C61"/>
                </a:solidFill>
                <a:latin typeface="Montserrat SemiBold" pitchFamily="2" charset="77"/>
              </a:rPr>
              <a:t>SECTOR SOLDEU / EL TARTER</a:t>
            </a:r>
          </a:p>
        </p:txBody>
      </p:sp>
      <p:sp>
        <p:nvSpPr>
          <p:cNvPr id="14" name="Google Shape;260;p43">
            <a:extLst>
              <a:ext uri="{FF2B5EF4-FFF2-40B4-BE49-F238E27FC236}">
                <a16:creationId xmlns:a16="http://schemas.microsoft.com/office/drawing/2014/main" id="{A0456617-8CC8-E32A-F519-A510651779CE}"/>
              </a:ext>
            </a:extLst>
          </p:cNvPr>
          <p:cNvSpPr txBox="1"/>
          <p:nvPr/>
        </p:nvSpPr>
        <p:spPr>
          <a:xfrm>
            <a:off x="1568661" y="5699944"/>
            <a:ext cx="1046916" cy="240475"/>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900"/>
              <a:buFont typeface="Arial"/>
              <a:buNone/>
            </a:pPr>
            <a:r>
              <a:rPr lang="es-ES" sz="900" b="0" i="0" u="none" strike="noStrike" cap="none" dirty="0">
                <a:solidFill>
                  <a:schemeClr val="dk1"/>
                </a:solidFill>
                <a:latin typeface="Montserrat"/>
                <a:ea typeface="Montserrat"/>
                <a:cs typeface="Montserrat"/>
                <a:sym typeface="Montserrat"/>
              </a:rPr>
              <a:t>10 VERDES</a:t>
            </a:r>
            <a:endParaRPr sz="1400" b="0" i="0" u="none" strike="noStrike" cap="none" dirty="0">
              <a:solidFill>
                <a:srgbClr val="000000"/>
              </a:solidFill>
              <a:latin typeface="Arial"/>
              <a:ea typeface="Arial"/>
              <a:cs typeface="Arial"/>
              <a:sym typeface="Arial"/>
            </a:endParaRPr>
          </a:p>
        </p:txBody>
      </p:sp>
      <p:sp>
        <p:nvSpPr>
          <p:cNvPr id="15" name="Google Shape;261;p43">
            <a:extLst>
              <a:ext uri="{FF2B5EF4-FFF2-40B4-BE49-F238E27FC236}">
                <a16:creationId xmlns:a16="http://schemas.microsoft.com/office/drawing/2014/main" id="{7087B2C5-563B-CCB8-0444-2C24EBDB2359}"/>
              </a:ext>
            </a:extLst>
          </p:cNvPr>
          <p:cNvSpPr txBox="1"/>
          <p:nvPr/>
        </p:nvSpPr>
        <p:spPr>
          <a:xfrm>
            <a:off x="1568661" y="5932056"/>
            <a:ext cx="1046916" cy="240475"/>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900"/>
              <a:buFont typeface="Arial"/>
              <a:buNone/>
            </a:pPr>
            <a:r>
              <a:rPr lang="es-ES" sz="900" b="0" i="0" u="none" strike="noStrike" cap="none" dirty="0">
                <a:solidFill>
                  <a:schemeClr val="dk1"/>
                </a:solidFill>
                <a:latin typeface="Montserrat"/>
                <a:ea typeface="Montserrat"/>
                <a:cs typeface="Montserrat"/>
                <a:sym typeface="Montserrat"/>
              </a:rPr>
              <a:t>19 AZULES</a:t>
            </a:r>
            <a:endParaRPr sz="1400" b="0" i="0" u="none" strike="noStrike" cap="none" dirty="0">
              <a:solidFill>
                <a:srgbClr val="000000"/>
              </a:solidFill>
              <a:latin typeface="Arial"/>
              <a:ea typeface="Arial"/>
              <a:cs typeface="Arial"/>
              <a:sym typeface="Arial"/>
            </a:endParaRPr>
          </a:p>
        </p:txBody>
      </p:sp>
      <p:sp>
        <p:nvSpPr>
          <p:cNvPr id="17" name="Google Shape;262;p43">
            <a:extLst>
              <a:ext uri="{FF2B5EF4-FFF2-40B4-BE49-F238E27FC236}">
                <a16:creationId xmlns:a16="http://schemas.microsoft.com/office/drawing/2014/main" id="{DA9A3BE0-3039-12AC-7F2E-63AEA9AB360F}"/>
              </a:ext>
            </a:extLst>
          </p:cNvPr>
          <p:cNvSpPr txBox="1"/>
          <p:nvPr/>
        </p:nvSpPr>
        <p:spPr>
          <a:xfrm>
            <a:off x="3157721" y="5705504"/>
            <a:ext cx="1046916" cy="240475"/>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900"/>
              <a:buFont typeface="Arial"/>
              <a:buNone/>
            </a:pPr>
            <a:r>
              <a:rPr lang="es-ES" sz="900" b="0" i="0" u="none" strike="noStrike" cap="none" dirty="0">
                <a:solidFill>
                  <a:schemeClr val="dk1"/>
                </a:solidFill>
                <a:latin typeface="Montserrat"/>
                <a:ea typeface="Montserrat"/>
                <a:cs typeface="Montserrat"/>
                <a:sym typeface="Montserrat"/>
              </a:rPr>
              <a:t> 13 ROJAS</a:t>
            </a:r>
            <a:endParaRPr sz="1400" b="0" i="0" u="none" strike="noStrike" cap="none" dirty="0">
              <a:solidFill>
                <a:srgbClr val="000000"/>
              </a:solidFill>
              <a:latin typeface="Arial"/>
              <a:ea typeface="Arial"/>
              <a:cs typeface="Arial"/>
              <a:sym typeface="Arial"/>
            </a:endParaRPr>
          </a:p>
        </p:txBody>
      </p:sp>
      <p:pic>
        <p:nvPicPr>
          <p:cNvPr id="19" name="Google Shape;264;p43" descr="bolas de harvey 100% con relleno sólido">
            <a:extLst>
              <a:ext uri="{FF2B5EF4-FFF2-40B4-BE49-F238E27FC236}">
                <a16:creationId xmlns:a16="http://schemas.microsoft.com/office/drawing/2014/main" id="{E06D3049-041C-2249-65E7-5E743A411C91}"/>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386031" y="5707539"/>
            <a:ext cx="240071" cy="240071"/>
          </a:xfrm>
          <a:prstGeom prst="rect">
            <a:avLst/>
          </a:prstGeom>
          <a:noFill/>
          <a:ln>
            <a:noFill/>
          </a:ln>
        </p:spPr>
      </p:pic>
      <p:pic>
        <p:nvPicPr>
          <p:cNvPr id="20" name="Google Shape;265;p43" descr="bolas de harvey 100% con relleno sólido">
            <a:extLst>
              <a:ext uri="{FF2B5EF4-FFF2-40B4-BE49-F238E27FC236}">
                <a16:creationId xmlns:a16="http://schemas.microsoft.com/office/drawing/2014/main" id="{3D57A2B1-D51B-360E-A04E-DE38BF3FB5AB}"/>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386031" y="5937712"/>
            <a:ext cx="240071" cy="240071"/>
          </a:xfrm>
          <a:prstGeom prst="rect">
            <a:avLst/>
          </a:prstGeom>
          <a:noFill/>
          <a:ln>
            <a:noFill/>
          </a:ln>
        </p:spPr>
      </p:pic>
      <p:pic>
        <p:nvPicPr>
          <p:cNvPr id="21" name="Google Shape;266;p43" descr="bolas de harvey 100% con relleno sólido">
            <a:extLst>
              <a:ext uri="{FF2B5EF4-FFF2-40B4-BE49-F238E27FC236}">
                <a16:creationId xmlns:a16="http://schemas.microsoft.com/office/drawing/2014/main" id="{19524F5A-3AEF-905F-F016-5DFD9F2D2A93}"/>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917651" y="5705005"/>
            <a:ext cx="240071" cy="240071"/>
          </a:xfrm>
          <a:prstGeom prst="rect">
            <a:avLst/>
          </a:prstGeom>
          <a:noFill/>
          <a:ln>
            <a:noFill/>
          </a:ln>
        </p:spPr>
      </p:pic>
      <p:sp>
        <p:nvSpPr>
          <p:cNvPr id="22" name="Google Shape;267;p43">
            <a:extLst>
              <a:ext uri="{FF2B5EF4-FFF2-40B4-BE49-F238E27FC236}">
                <a16:creationId xmlns:a16="http://schemas.microsoft.com/office/drawing/2014/main" id="{41E81017-26A9-0309-3187-B72E152D72DF}"/>
              </a:ext>
            </a:extLst>
          </p:cNvPr>
          <p:cNvSpPr txBox="1"/>
          <p:nvPr/>
        </p:nvSpPr>
        <p:spPr>
          <a:xfrm>
            <a:off x="3157721" y="5935388"/>
            <a:ext cx="1046916" cy="240475"/>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900"/>
              <a:buFont typeface="Arial"/>
              <a:buNone/>
            </a:pPr>
            <a:r>
              <a:rPr lang="es-ES" sz="900" b="0" i="0" u="none" strike="noStrike" cap="none" dirty="0">
                <a:solidFill>
                  <a:schemeClr val="dk1"/>
                </a:solidFill>
                <a:latin typeface="Montserrat"/>
                <a:ea typeface="Montserrat"/>
                <a:cs typeface="Montserrat"/>
                <a:sym typeface="Montserrat"/>
              </a:rPr>
              <a:t>10 NEGRAS</a:t>
            </a:r>
            <a:endParaRPr sz="1400" b="0" i="0" u="none" strike="noStrike" cap="none" dirty="0">
              <a:solidFill>
                <a:srgbClr val="000000"/>
              </a:solidFill>
              <a:latin typeface="Arial"/>
              <a:ea typeface="Arial"/>
              <a:cs typeface="Arial"/>
              <a:sym typeface="Arial"/>
            </a:endParaRPr>
          </a:p>
        </p:txBody>
      </p:sp>
      <p:pic>
        <p:nvPicPr>
          <p:cNvPr id="24" name="Google Shape;268;p43" descr="bolas de harvey 100% con relleno sólido">
            <a:extLst>
              <a:ext uri="{FF2B5EF4-FFF2-40B4-BE49-F238E27FC236}">
                <a16:creationId xmlns:a16="http://schemas.microsoft.com/office/drawing/2014/main" id="{93DE6B11-7E63-449A-8337-06CA9FCDF825}"/>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917651" y="5950580"/>
            <a:ext cx="240071" cy="240071"/>
          </a:xfrm>
          <a:prstGeom prst="rect">
            <a:avLst/>
          </a:prstGeom>
          <a:noFill/>
          <a:ln>
            <a:noFill/>
          </a:ln>
        </p:spPr>
      </p:pic>
      <p:sp>
        <p:nvSpPr>
          <p:cNvPr id="2" name="Google Shape;129;p36">
            <a:extLst>
              <a:ext uri="{FF2B5EF4-FFF2-40B4-BE49-F238E27FC236}">
                <a16:creationId xmlns:a16="http://schemas.microsoft.com/office/drawing/2014/main" id="{6FD39141-30B0-D3A1-814A-DDBFAFC768B6}"/>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178851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hombre esquiando en la nieve&#10;&#10;Descripción generada automáticamente">
            <a:extLst>
              <a:ext uri="{FF2B5EF4-FFF2-40B4-BE49-F238E27FC236}">
                <a16:creationId xmlns:a16="http://schemas.microsoft.com/office/drawing/2014/main" id="{5942407E-A86E-B1BD-C507-364F5A929B49}"/>
              </a:ext>
            </a:extLst>
          </p:cNvPr>
          <p:cNvPicPr>
            <a:picLocks noChangeAspect="1"/>
          </p:cNvPicPr>
          <p:nvPr/>
        </p:nvPicPr>
        <p:blipFill rotWithShape="1">
          <a:blip r:embed="rId3">
            <a:alphaModFix amt="10000"/>
            <a:extLst>
              <a:ext uri="{28A0092B-C50C-407E-A947-70E740481C1C}">
                <a14:useLocalDpi xmlns:a14="http://schemas.microsoft.com/office/drawing/2010/main"/>
              </a:ext>
            </a:extLst>
          </a:blip>
          <a:srcRect/>
          <a:stretch/>
        </p:blipFill>
        <p:spPr>
          <a:xfrm>
            <a:off x="-1541" y="0"/>
            <a:ext cx="12192000" cy="6858000"/>
          </a:xfrm>
          <a:prstGeom prst="rect">
            <a:avLst/>
          </a:prstGeom>
        </p:spPr>
      </p:pic>
      <p:sp>
        <p:nvSpPr>
          <p:cNvPr id="4" name="TextBox 18">
            <a:extLst>
              <a:ext uri="{FF2B5EF4-FFF2-40B4-BE49-F238E27FC236}">
                <a16:creationId xmlns:a16="http://schemas.microsoft.com/office/drawing/2014/main" id="{8737EE8F-A809-BFA5-3F04-9ADB99988694}"/>
              </a:ext>
            </a:extLst>
          </p:cNvPr>
          <p:cNvSpPr txBox="1"/>
          <p:nvPr/>
        </p:nvSpPr>
        <p:spPr>
          <a:xfrm>
            <a:off x="677112" y="1877196"/>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3.1. </a:t>
            </a:r>
            <a:r>
              <a:rPr lang="es-ES_tradnl" b="1" dirty="0">
                <a:solidFill>
                  <a:srgbClr val="0B3C61"/>
                </a:solidFill>
                <a:latin typeface="Montserrat SemiBold" pitchFamily="2" charset="77"/>
              </a:rPr>
              <a:t>AGENCIA</a:t>
            </a:r>
          </a:p>
        </p:txBody>
      </p:sp>
      <p:sp>
        <p:nvSpPr>
          <p:cNvPr id="9" name="TextBox 18">
            <a:extLst>
              <a:ext uri="{FF2B5EF4-FFF2-40B4-BE49-F238E27FC236}">
                <a16:creationId xmlns:a16="http://schemas.microsoft.com/office/drawing/2014/main" id="{036CDDB3-F28E-FB4A-2B49-EB09E4B0DBEB}"/>
              </a:ext>
            </a:extLst>
          </p:cNvPr>
          <p:cNvSpPr txBox="1"/>
          <p:nvPr/>
        </p:nvSpPr>
        <p:spPr>
          <a:xfrm>
            <a:off x="1113813" y="2461081"/>
            <a:ext cx="4662150" cy="2359620"/>
          </a:xfrm>
          <a:prstGeom prst="rect">
            <a:avLst/>
          </a:prstGeom>
        </p:spPr>
        <p:txBody>
          <a:bodyPr wrap="square" lIns="0" tIns="0" rIns="0" bIns="0" rtlCol="0" anchor="t">
            <a:spAutoFit/>
          </a:bodyPr>
          <a:lstStyle/>
          <a:p>
            <a:pPr>
              <a:lnSpc>
                <a:spcPts val="1960"/>
              </a:lnSpc>
            </a:pPr>
            <a:r>
              <a:rPr lang="es-ES_tradnl" sz="1400" dirty="0">
                <a:solidFill>
                  <a:srgbClr val="1D1D1D"/>
                </a:solidFill>
                <a:latin typeface="Montserrat" pitchFamily="2" charset="77"/>
              </a:rPr>
              <a:t>VIAJES SIERRA</a:t>
            </a:r>
          </a:p>
          <a:p>
            <a:pPr>
              <a:lnSpc>
                <a:spcPts val="1960"/>
              </a:lnSpc>
            </a:pPr>
            <a:r>
              <a:rPr lang="es-ES_tradnl" sz="1400" dirty="0">
                <a:solidFill>
                  <a:srgbClr val="1D1D1D"/>
                </a:solidFill>
                <a:latin typeface="Montserrat" pitchFamily="2" charset="77"/>
              </a:rPr>
              <a:t>Licencia agencia de viajes: XG-292. </a:t>
            </a:r>
            <a:r>
              <a:rPr lang="es-ES_tradnl" sz="1400" dirty="0" err="1">
                <a:solidFill>
                  <a:srgbClr val="1D1D1D"/>
                </a:solidFill>
                <a:latin typeface="Montserrat" pitchFamily="2" charset="77"/>
              </a:rPr>
              <a:t>Nº</a:t>
            </a:r>
            <a:r>
              <a:rPr lang="es-ES_tradnl" sz="1400" dirty="0">
                <a:solidFill>
                  <a:srgbClr val="1D1D1D"/>
                </a:solidFill>
                <a:latin typeface="Montserrat" pitchFamily="2" charset="77"/>
              </a:rPr>
              <a:t> IATA: 78277721</a:t>
            </a:r>
          </a:p>
          <a:p>
            <a:pPr>
              <a:lnSpc>
                <a:spcPts val="1960"/>
              </a:lnSpc>
            </a:pPr>
            <a:r>
              <a:rPr lang="es-ES_tradnl" sz="1400" dirty="0">
                <a:solidFill>
                  <a:srgbClr val="1D1D1D"/>
                </a:solidFill>
                <a:latin typeface="Montserrat" pitchFamily="2" charset="77"/>
                <a:hlinkClick r:id="rId4"/>
              </a:rPr>
              <a:t>https://www.viajesdecolegios.com</a:t>
            </a:r>
            <a:r>
              <a:rPr lang="es-ES_tradnl" sz="1400" dirty="0">
                <a:solidFill>
                  <a:srgbClr val="1D1D1D"/>
                </a:solidFill>
                <a:latin typeface="Montserrat" pitchFamily="2" charset="77"/>
              </a:rPr>
              <a:t> </a:t>
            </a:r>
          </a:p>
          <a:p>
            <a:pPr>
              <a:lnSpc>
                <a:spcPts val="1960"/>
              </a:lnSpc>
            </a:pPr>
            <a:r>
              <a:rPr lang="es-ES_tradnl" sz="1400" dirty="0">
                <a:solidFill>
                  <a:srgbClr val="1D1D1D"/>
                </a:solidFill>
                <a:latin typeface="Montserrat" pitchFamily="2" charset="77"/>
                <a:hlinkClick r:id="rId5"/>
              </a:rPr>
              <a:t>https://www.viajessierra.com</a:t>
            </a:r>
            <a:endParaRPr lang="es-ES_tradnl" sz="1400" dirty="0">
              <a:solidFill>
                <a:srgbClr val="1D1D1D"/>
              </a:solidFill>
              <a:latin typeface="Montserrat" pitchFamily="2" charset="77"/>
            </a:endParaRPr>
          </a:p>
          <a:p>
            <a:pPr>
              <a:lnSpc>
                <a:spcPts val="1960"/>
              </a:lnSpc>
            </a:pPr>
            <a:endParaRPr lang="es-ES_tradnl" sz="1400" dirty="0">
              <a:solidFill>
                <a:srgbClr val="1D1D1D"/>
              </a:solidFill>
              <a:latin typeface="Montserrat" pitchFamily="2" charset="77"/>
            </a:endParaRPr>
          </a:p>
          <a:p>
            <a:r>
              <a:rPr lang="es-ES" sz="1400" dirty="0">
                <a:effectLst/>
                <a:latin typeface="Montserrat" pitchFamily="2" charset="77"/>
              </a:rPr>
              <a:t>Rúa de Montero Ríos, 46, 15701 Santiago de Compostela, A Coruña.</a:t>
            </a:r>
          </a:p>
          <a:p>
            <a:r>
              <a:rPr lang="es-ES" sz="1400" dirty="0">
                <a:effectLst/>
                <a:latin typeface="Montserrat" pitchFamily="2" charset="77"/>
              </a:rPr>
              <a:t>881 97 91 38 // 670 03 57 19</a:t>
            </a:r>
          </a:p>
          <a:p>
            <a:r>
              <a:rPr lang="es-ES" sz="1400" dirty="0" err="1">
                <a:solidFill>
                  <a:srgbClr val="0080FF"/>
                </a:solidFill>
                <a:effectLst/>
                <a:latin typeface="Montserrat" pitchFamily="2" charset="77"/>
              </a:rPr>
              <a:t>viajessierra@viajessierra.com</a:t>
            </a:r>
            <a:endParaRPr lang="es-ES" sz="1400" dirty="0">
              <a:solidFill>
                <a:srgbClr val="0080FF"/>
              </a:solidFill>
              <a:effectLst/>
              <a:latin typeface="Montserrat" pitchFamily="2" charset="77"/>
            </a:endParaRPr>
          </a:p>
          <a:p>
            <a:r>
              <a:rPr lang="es-ES" sz="1400" dirty="0" err="1">
                <a:solidFill>
                  <a:srgbClr val="0080FF"/>
                </a:solidFill>
                <a:effectLst/>
                <a:latin typeface="Montserrat" pitchFamily="2" charset="77"/>
              </a:rPr>
              <a:t>marcossierra@viajessierra.com</a:t>
            </a:r>
            <a:endParaRPr lang="es-ES" sz="1400" dirty="0">
              <a:solidFill>
                <a:srgbClr val="0080FF"/>
              </a:solidFill>
              <a:effectLst/>
              <a:latin typeface="Montserrat" pitchFamily="2" charset="77"/>
            </a:endParaRPr>
          </a:p>
        </p:txBody>
      </p:sp>
      <p:sp>
        <p:nvSpPr>
          <p:cNvPr id="16" name="TextBox 16"/>
          <p:cNvSpPr txBox="1"/>
          <p:nvPr/>
        </p:nvSpPr>
        <p:spPr>
          <a:xfrm>
            <a:off x="686572" y="917581"/>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3. VIAJE</a:t>
            </a:r>
          </a:p>
        </p:txBody>
      </p:sp>
      <p:pic>
        <p:nvPicPr>
          <p:cNvPr id="3" name="Gráfico 2" descr="Copo de nieve contorno">
            <a:extLst>
              <a:ext uri="{FF2B5EF4-FFF2-40B4-BE49-F238E27FC236}">
                <a16:creationId xmlns:a16="http://schemas.microsoft.com/office/drawing/2014/main" id="{44E22CC8-8B5C-838E-6526-B7C16CF2F8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400" y="2424453"/>
            <a:ext cx="316882" cy="316882"/>
          </a:xfrm>
          <a:prstGeom prst="rect">
            <a:avLst/>
          </a:prstGeom>
        </p:spPr>
      </p:pic>
      <p:grpSp>
        <p:nvGrpSpPr>
          <p:cNvPr id="10" name="Grupo 9">
            <a:extLst>
              <a:ext uri="{FF2B5EF4-FFF2-40B4-BE49-F238E27FC236}">
                <a16:creationId xmlns:a16="http://schemas.microsoft.com/office/drawing/2014/main" id="{92DA9AE5-CB94-664B-9BDF-EB2549D79E00}"/>
              </a:ext>
            </a:extLst>
          </p:cNvPr>
          <p:cNvGrpSpPr/>
          <p:nvPr/>
        </p:nvGrpSpPr>
        <p:grpSpPr>
          <a:xfrm>
            <a:off x="357282" y="2418211"/>
            <a:ext cx="639660" cy="639660"/>
            <a:chOff x="5462993" y="2568827"/>
            <a:chExt cx="639660" cy="639660"/>
          </a:xfrm>
        </p:grpSpPr>
        <p:sp>
          <p:nvSpPr>
            <p:cNvPr id="11" name="Conector 10">
              <a:extLst>
                <a:ext uri="{FF2B5EF4-FFF2-40B4-BE49-F238E27FC236}">
                  <a16:creationId xmlns:a16="http://schemas.microsoft.com/office/drawing/2014/main" id="{98474FA0-3FA5-F5ED-C084-D2AD0384492F}"/>
                </a:ext>
              </a:extLst>
            </p:cNvPr>
            <p:cNvSpPr/>
            <p:nvPr/>
          </p:nvSpPr>
          <p:spPr>
            <a:xfrm>
              <a:off x="5462993" y="2568827"/>
              <a:ext cx="639660" cy="639660"/>
            </a:xfrm>
            <a:prstGeom prst="flowChartConnector">
              <a:avLst/>
            </a:prstGeom>
            <a:solidFill>
              <a:srgbClr val="0B3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2" name="Gráfico 11" descr="Autobús con relleno sólido">
              <a:extLst>
                <a:ext uri="{FF2B5EF4-FFF2-40B4-BE49-F238E27FC236}">
                  <a16:creationId xmlns:a16="http://schemas.microsoft.com/office/drawing/2014/main" id="{476C8F5F-EEFF-8BFB-2706-33E887D3F6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9354" y="2675188"/>
              <a:ext cx="426938" cy="426938"/>
            </a:xfrm>
            <a:prstGeom prst="rect">
              <a:avLst/>
            </a:prstGeom>
          </p:spPr>
        </p:pic>
      </p:grpSp>
      <p:sp>
        <p:nvSpPr>
          <p:cNvPr id="33" name="TextBox 18">
            <a:extLst>
              <a:ext uri="{FF2B5EF4-FFF2-40B4-BE49-F238E27FC236}">
                <a16:creationId xmlns:a16="http://schemas.microsoft.com/office/drawing/2014/main" id="{1653ED89-3D13-126D-0DB2-2DCE785D369F}"/>
              </a:ext>
            </a:extLst>
          </p:cNvPr>
          <p:cNvSpPr txBox="1"/>
          <p:nvPr/>
        </p:nvSpPr>
        <p:spPr>
          <a:xfrm>
            <a:off x="6656449" y="1897240"/>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3.2. </a:t>
            </a:r>
            <a:r>
              <a:rPr lang="es-ES_tradnl" b="1" dirty="0">
                <a:solidFill>
                  <a:srgbClr val="0B3C61"/>
                </a:solidFill>
                <a:latin typeface="Montserrat SemiBold" pitchFamily="2" charset="77"/>
              </a:rPr>
              <a:t>FECHA Y HORARIOS</a:t>
            </a:r>
          </a:p>
        </p:txBody>
      </p:sp>
      <p:sp>
        <p:nvSpPr>
          <p:cNvPr id="34" name="TextBox 18">
            <a:extLst>
              <a:ext uri="{FF2B5EF4-FFF2-40B4-BE49-F238E27FC236}">
                <a16:creationId xmlns:a16="http://schemas.microsoft.com/office/drawing/2014/main" id="{AEC2C3D2-9B8E-8816-7D46-642D415A9E41}"/>
              </a:ext>
            </a:extLst>
          </p:cNvPr>
          <p:cNvSpPr txBox="1"/>
          <p:nvPr/>
        </p:nvSpPr>
        <p:spPr>
          <a:xfrm>
            <a:off x="7066207" y="2467037"/>
            <a:ext cx="4662150" cy="3262432"/>
          </a:xfrm>
          <a:prstGeom prst="rect">
            <a:avLst/>
          </a:prstGeom>
        </p:spPr>
        <p:txBody>
          <a:bodyPr wrap="square" lIns="0" tIns="0" rIns="0" bIns="0" rtlCol="0" anchor="t">
            <a:spAutoFit/>
          </a:bodyPr>
          <a:lstStyle/>
          <a:p>
            <a:pPr marL="285750" indent="-285750">
              <a:spcBef>
                <a:spcPts val="1200"/>
              </a:spcBef>
              <a:spcAft>
                <a:spcPts val="1200"/>
              </a:spcAft>
              <a:buClr>
                <a:srgbClr val="0B3C61"/>
              </a:buClr>
              <a:buFont typeface="Letra del sistema regular"/>
              <a:buChar char="❄️"/>
            </a:pPr>
            <a:r>
              <a:rPr lang="es-ES_tradnl" sz="1400" dirty="0">
                <a:solidFill>
                  <a:srgbClr val="1D1D1D"/>
                </a:solidFill>
                <a:latin typeface="Montserrat" pitchFamily="2" charset="77"/>
              </a:rPr>
              <a:t>EL VIAJE SE REALIZA ENTRE EL </a:t>
            </a:r>
            <a:r>
              <a:rPr lang="es-ES_tradnl" sz="1400" b="1" dirty="0">
                <a:solidFill>
                  <a:srgbClr val="1D1D1D"/>
                </a:solidFill>
                <a:highlight>
                  <a:srgbClr val="00FF00"/>
                </a:highlight>
                <a:latin typeface="Montserrat SemiBold" pitchFamily="2" charset="77"/>
              </a:rPr>
              <a:t>X</a:t>
            </a:r>
            <a:r>
              <a:rPr lang="es-ES_tradnl" sz="1400" dirty="0">
                <a:solidFill>
                  <a:srgbClr val="1D1D1D"/>
                </a:solidFill>
                <a:latin typeface="Montserrat" pitchFamily="2" charset="77"/>
              </a:rPr>
              <a:t> Y EL </a:t>
            </a:r>
            <a:r>
              <a:rPr lang="es-ES_tradnl" sz="1400" b="1" dirty="0">
                <a:solidFill>
                  <a:srgbClr val="1D1D1D"/>
                </a:solidFill>
                <a:highlight>
                  <a:srgbClr val="00FF00"/>
                </a:highlight>
                <a:latin typeface="Montserrat SemiBold" pitchFamily="2" charset="77"/>
              </a:rPr>
              <a:t>X</a:t>
            </a:r>
            <a:r>
              <a:rPr lang="es-ES_tradnl" sz="1400" dirty="0">
                <a:solidFill>
                  <a:srgbClr val="1D1D1D"/>
                </a:solidFill>
                <a:latin typeface="Montserrat" pitchFamily="2" charset="77"/>
              </a:rPr>
              <a:t> DEL </a:t>
            </a:r>
            <a:r>
              <a:rPr lang="es-ES_tradnl" sz="1400" b="1" dirty="0">
                <a:solidFill>
                  <a:srgbClr val="1D1D1D"/>
                </a:solidFill>
                <a:highlight>
                  <a:srgbClr val="00FF00"/>
                </a:highlight>
                <a:latin typeface="Montserrat" pitchFamily="2" charset="77"/>
              </a:rPr>
              <a:t>MES</a:t>
            </a:r>
            <a:r>
              <a:rPr lang="es-ES_tradnl" sz="1400" dirty="0">
                <a:solidFill>
                  <a:srgbClr val="1D1D1D"/>
                </a:solidFill>
                <a:latin typeface="Montserrat" pitchFamily="2" charset="77"/>
              </a:rPr>
              <a:t> DE </a:t>
            </a:r>
            <a:r>
              <a:rPr lang="es-ES_tradnl" sz="1400" b="1" dirty="0">
                <a:solidFill>
                  <a:srgbClr val="1D1D1D"/>
                </a:solidFill>
                <a:highlight>
                  <a:srgbClr val="00FF00"/>
                </a:highlight>
                <a:latin typeface="Montserrat SemiBold" pitchFamily="2" charset="77"/>
              </a:rPr>
              <a:t>202X</a:t>
            </a:r>
            <a:r>
              <a:rPr lang="es-ES_tradnl" sz="1400" dirty="0">
                <a:solidFill>
                  <a:srgbClr val="1D1D1D"/>
                </a:solidFill>
                <a:latin typeface="Montserrat" pitchFamily="2" charset="77"/>
              </a:rPr>
              <a:t>.</a:t>
            </a:r>
          </a:p>
          <a:p>
            <a:pPr marL="285750" indent="-285750">
              <a:spcBef>
                <a:spcPts val="1200"/>
              </a:spcBef>
              <a:spcAft>
                <a:spcPts val="1200"/>
              </a:spcAft>
              <a:buClr>
                <a:srgbClr val="0B3C61"/>
              </a:buClr>
              <a:buFont typeface="Letra del sistema regular"/>
              <a:buChar char="❄️"/>
            </a:pPr>
            <a:r>
              <a:rPr lang="es-ES_tradnl" sz="1400" dirty="0">
                <a:solidFill>
                  <a:srgbClr val="1D1D1D"/>
                </a:solidFill>
                <a:latin typeface="Montserrat" pitchFamily="2" charset="77"/>
              </a:rPr>
              <a:t>HORA DE SALIDA APROXIMADA: </a:t>
            </a:r>
            <a:r>
              <a:rPr lang="es-ES_tradnl" sz="1400" b="1" dirty="0">
                <a:solidFill>
                  <a:srgbClr val="1D1D1D"/>
                </a:solidFill>
                <a:highlight>
                  <a:srgbClr val="00FF00"/>
                </a:highlight>
                <a:latin typeface="Montserrat SemiBold" pitchFamily="2" charset="77"/>
              </a:rPr>
              <a:t>XX:XX H</a:t>
            </a:r>
            <a:r>
              <a:rPr lang="es-ES_tradnl" sz="1400" b="1" dirty="0">
                <a:solidFill>
                  <a:srgbClr val="1D1D1D"/>
                </a:solidFill>
                <a:latin typeface="Montserrat SemiBold" pitchFamily="2" charset="77"/>
              </a:rPr>
              <a:t>.</a:t>
            </a:r>
          </a:p>
          <a:p>
            <a:pPr marL="285750" indent="-285750">
              <a:spcBef>
                <a:spcPts val="1200"/>
              </a:spcBef>
              <a:spcAft>
                <a:spcPts val="1200"/>
              </a:spcAft>
              <a:buClr>
                <a:srgbClr val="0B3C61"/>
              </a:buClr>
              <a:buFont typeface="Letra del sistema regular"/>
              <a:buChar char="❄️"/>
            </a:pPr>
            <a:r>
              <a:rPr lang="es-ES_tradnl" sz="1400" dirty="0">
                <a:solidFill>
                  <a:srgbClr val="1D1D1D"/>
                </a:solidFill>
                <a:latin typeface="Montserrat" pitchFamily="2" charset="77"/>
              </a:rPr>
              <a:t>DÍA DE SALIDA: </a:t>
            </a:r>
            <a:r>
              <a:rPr lang="es-ES_tradnl" sz="1400" b="1" i="1" dirty="0">
                <a:solidFill>
                  <a:srgbClr val="1D1D1D"/>
                </a:solidFill>
                <a:highlight>
                  <a:srgbClr val="00FF00"/>
                </a:highlight>
                <a:latin typeface="Montserrat SemiBold" pitchFamily="2" charset="77"/>
              </a:rPr>
              <a:t>XX DE XXXX DE 202X</a:t>
            </a:r>
          </a:p>
          <a:p>
            <a:pPr marL="285750" indent="-285750">
              <a:spcBef>
                <a:spcPts val="1200"/>
              </a:spcBef>
              <a:spcAft>
                <a:spcPts val="1200"/>
              </a:spcAft>
              <a:buClr>
                <a:srgbClr val="0B3C61"/>
              </a:buClr>
              <a:buFont typeface="Letra del sistema regular"/>
              <a:buChar char="❄️"/>
            </a:pPr>
            <a:r>
              <a:rPr lang="es-ES_tradnl" sz="1400" dirty="0">
                <a:solidFill>
                  <a:srgbClr val="1D1D1D"/>
                </a:solidFill>
                <a:latin typeface="Montserrat" pitchFamily="2" charset="77"/>
              </a:rPr>
              <a:t>HORA DE LLEGADA APROXIMADA: </a:t>
            </a:r>
            <a:r>
              <a:rPr lang="es-ES_tradnl" sz="1400" b="1" i="1" dirty="0">
                <a:solidFill>
                  <a:srgbClr val="1D1D1D"/>
                </a:solidFill>
                <a:highlight>
                  <a:srgbClr val="00FF00"/>
                </a:highlight>
                <a:latin typeface="Montserrat SemiBold" pitchFamily="2" charset="77"/>
              </a:rPr>
              <a:t>XX:XX H.</a:t>
            </a:r>
          </a:p>
          <a:p>
            <a:pPr marL="285750" indent="-285750">
              <a:spcBef>
                <a:spcPts val="1200"/>
              </a:spcBef>
              <a:spcAft>
                <a:spcPts val="1200"/>
              </a:spcAft>
              <a:buClr>
                <a:srgbClr val="0B3C61"/>
              </a:buClr>
              <a:buFont typeface="Letra del sistema regular"/>
              <a:buChar char="❄️"/>
            </a:pPr>
            <a:r>
              <a:rPr lang="es-ES_tradnl" sz="1400" dirty="0">
                <a:solidFill>
                  <a:srgbClr val="1D1D1D"/>
                </a:solidFill>
                <a:latin typeface="Montserrat" pitchFamily="2" charset="77"/>
              </a:rPr>
              <a:t>DÍA DE LLEGADA: </a:t>
            </a:r>
            <a:r>
              <a:rPr lang="es-ES_tradnl" sz="1400" b="1" i="1" dirty="0">
                <a:solidFill>
                  <a:srgbClr val="1D1D1D"/>
                </a:solidFill>
                <a:highlight>
                  <a:srgbClr val="00FF00"/>
                </a:highlight>
                <a:latin typeface="Montserrat SemiBold" pitchFamily="2" charset="77"/>
              </a:rPr>
              <a:t>XX DE XXXX DE 202X</a:t>
            </a:r>
          </a:p>
          <a:p>
            <a:pPr marL="285750" indent="-285750">
              <a:spcBef>
                <a:spcPts val="1200"/>
              </a:spcBef>
              <a:spcAft>
                <a:spcPts val="1200"/>
              </a:spcAft>
              <a:buClr>
                <a:srgbClr val="0B3C61"/>
              </a:buClr>
              <a:buFont typeface="Letra del sistema regular"/>
              <a:buChar char="❄️"/>
            </a:pPr>
            <a:r>
              <a:rPr lang="es-ES_tradnl" sz="1400" dirty="0">
                <a:solidFill>
                  <a:srgbClr val="1D1D1D"/>
                </a:solidFill>
                <a:latin typeface="Montserrat" pitchFamily="2" charset="77"/>
              </a:rPr>
              <a:t>LA SALIDA Y LA LLEGADA SE REALIZARÁ </a:t>
            </a:r>
            <a:r>
              <a:rPr lang="es-ES_tradnl" sz="1400" i="1" dirty="0">
                <a:solidFill>
                  <a:srgbClr val="1D1D1D"/>
                </a:solidFill>
                <a:highlight>
                  <a:srgbClr val="00FF00"/>
                </a:highlight>
                <a:latin typeface="Montserrat" pitchFamily="2" charset="77"/>
              </a:rPr>
              <a:t>DELANTE DEL INSTITUTO</a:t>
            </a:r>
          </a:p>
        </p:txBody>
      </p:sp>
      <p:grpSp>
        <p:nvGrpSpPr>
          <p:cNvPr id="42" name="Grupo 41">
            <a:extLst>
              <a:ext uri="{FF2B5EF4-FFF2-40B4-BE49-F238E27FC236}">
                <a16:creationId xmlns:a16="http://schemas.microsoft.com/office/drawing/2014/main" id="{A2D24649-910C-320D-3282-DD81B63468A7}"/>
              </a:ext>
            </a:extLst>
          </p:cNvPr>
          <p:cNvGrpSpPr/>
          <p:nvPr/>
        </p:nvGrpSpPr>
        <p:grpSpPr>
          <a:xfrm>
            <a:off x="10750964" y="1618054"/>
            <a:ext cx="639660" cy="639660"/>
            <a:chOff x="6336619" y="2438255"/>
            <a:chExt cx="639660" cy="639660"/>
          </a:xfrm>
        </p:grpSpPr>
        <p:sp>
          <p:nvSpPr>
            <p:cNvPr id="37" name="Conector 36">
              <a:extLst>
                <a:ext uri="{FF2B5EF4-FFF2-40B4-BE49-F238E27FC236}">
                  <a16:creationId xmlns:a16="http://schemas.microsoft.com/office/drawing/2014/main" id="{6E8AA0E4-3D27-58DB-8EA3-90D5F4106C77}"/>
                </a:ext>
              </a:extLst>
            </p:cNvPr>
            <p:cNvSpPr/>
            <p:nvPr/>
          </p:nvSpPr>
          <p:spPr>
            <a:xfrm>
              <a:off x="6336619" y="2438255"/>
              <a:ext cx="639660" cy="639660"/>
            </a:xfrm>
            <a:prstGeom prst="flowChartConnector">
              <a:avLst/>
            </a:prstGeom>
            <a:solidFill>
              <a:srgbClr val="0B3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40" name="Gráfico 39" descr="Calendario con relleno sólido">
              <a:extLst>
                <a:ext uri="{FF2B5EF4-FFF2-40B4-BE49-F238E27FC236}">
                  <a16:creationId xmlns:a16="http://schemas.microsoft.com/office/drawing/2014/main" id="{EBD2A729-C695-5A12-DBF4-5B65C48AC5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647" y="2488757"/>
              <a:ext cx="538655" cy="538655"/>
            </a:xfrm>
            <a:prstGeom prst="rect">
              <a:avLst/>
            </a:prstGeom>
          </p:spPr>
        </p:pic>
      </p:grpSp>
      <p:sp>
        <p:nvSpPr>
          <p:cNvPr id="2" name="Google Shape;129;p36">
            <a:extLst>
              <a:ext uri="{FF2B5EF4-FFF2-40B4-BE49-F238E27FC236}">
                <a16:creationId xmlns:a16="http://schemas.microsoft.com/office/drawing/2014/main" id="{D4085DD5-8A0C-35CA-2DEC-00C8A4F1EC7D}"/>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416173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6">
            <a:extLst>
              <a:ext uri="{FF2B5EF4-FFF2-40B4-BE49-F238E27FC236}">
                <a16:creationId xmlns:a16="http://schemas.microsoft.com/office/drawing/2014/main" id="{A2343025-0BF6-9AA8-DF07-1EC26C1182C5}"/>
              </a:ext>
            </a:extLst>
          </p:cNvPr>
          <p:cNvSpPr txBox="1"/>
          <p:nvPr/>
        </p:nvSpPr>
        <p:spPr>
          <a:xfrm>
            <a:off x="6656449" y="928094"/>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3. VIAJE</a:t>
            </a:r>
          </a:p>
        </p:txBody>
      </p:sp>
      <p:sp>
        <p:nvSpPr>
          <p:cNvPr id="9" name="TextBox 18">
            <a:extLst>
              <a:ext uri="{FF2B5EF4-FFF2-40B4-BE49-F238E27FC236}">
                <a16:creationId xmlns:a16="http://schemas.microsoft.com/office/drawing/2014/main" id="{549441A7-762C-2E00-1C57-4FC51A292410}"/>
              </a:ext>
            </a:extLst>
          </p:cNvPr>
          <p:cNvSpPr txBox="1"/>
          <p:nvPr/>
        </p:nvSpPr>
        <p:spPr>
          <a:xfrm>
            <a:off x="6656449" y="1897240"/>
            <a:ext cx="5098851" cy="256480"/>
          </a:xfrm>
          <a:prstGeom prst="rect">
            <a:avLst/>
          </a:prstGeom>
        </p:spPr>
        <p:txBody>
          <a:bodyPr lIns="0" tIns="0" rIns="0" bIns="0" rtlCol="0" anchor="t">
            <a:spAutoFit/>
          </a:bodyPr>
          <a:lstStyle/>
          <a:p>
            <a:pPr>
              <a:lnSpc>
                <a:spcPts val="1960"/>
              </a:lnSpc>
            </a:pPr>
            <a:r>
              <a:rPr lang="es-ES_tradnl" dirty="0">
                <a:solidFill>
                  <a:srgbClr val="0B3C61"/>
                </a:solidFill>
                <a:latin typeface="Montserrat" pitchFamily="2" charset="77"/>
              </a:rPr>
              <a:t>3.3. </a:t>
            </a:r>
            <a:r>
              <a:rPr lang="es-ES_tradnl" b="1" dirty="0">
                <a:solidFill>
                  <a:srgbClr val="0B3C61"/>
                </a:solidFill>
                <a:latin typeface="Montserrat SemiBold" pitchFamily="2" charset="77"/>
              </a:rPr>
              <a:t>TRASLADO</a:t>
            </a:r>
          </a:p>
        </p:txBody>
      </p:sp>
      <p:sp>
        <p:nvSpPr>
          <p:cNvPr id="11" name="TextBox 18">
            <a:extLst>
              <a:ext uri="{FF2B5EF4-FFF2-40B4-BE49-F238E27FC236}">
                <a16:creationId xmlns:a16="http://schemas.microsoft.com/office/drawing/2014/main" id="{FE83EDE6-3A66-BE19-00BF-6DB933DCF4F2}"/>
              </a:ext>
            </a:extLst>
          </p:cNvPr>
          <p:cNvSpPr txBox="1"/>
          <p:nvPr/>
        </p:nvSpPr>
        <p:spPr>
          <a:xfrm>
            <a:off x="7093150" y="2481125"/>
            <a:ext cx="4662150" cy="2626360"/>
          </a:xfrm>
          <a:prstGeom prst="rect">
            <a:avLst/>
          </a:prstGeom>
        </p:spPr>
        <p:txBody>
          <a:bodyPr wrap="square" lIns="0" tIns="0" rIns="0" bIns="0" rtlCol="0" anchor="t">
            <a:spAutoFit/>
          </a:bodyPr>
          <a:lstStyle/>
          <a:p>
            <a:pPr marL="285750" indent="-285750" algn="just">
              <a:lnSpc>
                <a:spcPts val="1960"/>
              </a:lnSpc>
              <a:buFont typeface="Letra del sistema regular"/>
              <a:buChar char="❄️"/>
            </a:pPr>
            <a:r>
              <a:rPr lang="es-ES_tradnl" sz="1400" dirty="0">
                <a:solidFill>
                  <a:srgbClr val="1D1D1D"/>
                </a:solidFill>
                <a:latin typeface="Montserrat" pitchFamily="2" charset="77"/>
              </a:rPr>
              <a:t>AUTOCARES IGLÉSIAS</a:t>
            </a:r>
          </a:p>
          <a:p>
            <a:pPr marL="285750" indent="-285750" algn="just">
              <a:spcBef>
                <a:spcPts val="1200"/>
              </a:spcBef>
              <a:spcAft>
                <a:spcPts val="1200"/>
              </a:spcAft>
              <a:buFont typeface="Letra del sistema regular"/>
              <a:buChar char="❄️"/>
            </a:pPr>
            <a:r>
              <a:rPr lang="es-ES" sz="1400" b="1" i="1" dirty="0">
                <a:effectLst/>
                <a:highlight>
                  <a:srgbClr val="00FF00"/>
                </a:highlight>
                <a:latin typeface="Montserrat SemiBold" pitchFamily="2" charset="77"/>
              </a:rPr>
              <a:t>PUNTO DE SALIDA </a:t>
            </a:r>
            <a:r>
              <a:rPr lang="es-ES" sz="1400" i="1" dirty="0">
                <a:effectLst/>
                <a:highlight>
                  <a:srgbClr val="00FF00"/>
                </a:highlight>
                <a:latin typeface="Montserrat" pitchFamily="2" charset="77"/>
              </a:rPr>
              <a:t>– </a:t>
            </a:r>
            <a:r>
              <a:rPr lang="es-ES" sz="1400" b="1" i="1" dirty="0">
                <a:highlight>
                  <a:srgbClr val="00FF00"/>
                </a:highlight>
                <a:latin typeface="Montserrat SemiBold" pitchFamily="2" charset="77"/>
              </a:rPr>
              <a:t>ANDORRA</a:t>
            </a:r>
            <a:r>
              <a:rPr lang="es-ES" sz="1400" i="1" dirty="0">
                <a:effectLst/>
                <a:highlight>
                  <a:srgbClr val="00FF00"/>
                </a:highlight>
                <a:latin typeface="Montserrat" pitchFamily="2" charset="77"/>
              </a:rPr>
              <a:t>: </a:t>
            </a:r>
            <a:r>
              <a:rPr lang="es-ES" sz="1400" b="1" i="1" dirty="0">
                <a:highlight>
                  <a:srgbClr val="00FF00"/>
                </a:highlight>
                <a:latin typeface="Montserrat SemiBold" pitchFamily="2" charset="77"/>
              </a:rPr>
              <a:t>XXXX</a:t>
            </a:r>
            <a:r>
              <a:rPr lang="es-ES" sz="1400" i="1" dirty="0">
                <a:effectLst/>
                <a:highlight>
                  <a:srgbClr val="00FF00"/>
                </a:highlight>
                <a:latin typeface="Montserrat" pitchFamily="2" charset="77"/>
              </a:rPr>
              <a:t> KM</a:t>
            </a:r>
          </a:p>
          <a:p>
            <a:pPr marL="285750" indent="-285750" algn="just">
              <a:spcBef>
                <a:spcPts val="1200"/>
              </a:spcBef>
              <a:spcAft>
                <a:spcPts val="1200"/>
              </a:spcAft>
              <a:buFont typeface="Letra del sistema regular"/>
              <a:buChar char="❄️"/>
            </a:pPr>
            <a:r>
              <a:rPr lang="es-ES" sz="1400" b="1" i="1" dirty="0">
                <a:highlight>
                  <a:srgbClr val="00FF00"/>
                </a:highlight>
                <a:latin typeface="Montserrat SemiBold" pitchFamily="2" charset="77"/>
              </a:rPr>
              <a:t>X</a:t>
            </a:r>
            <a:r>
              <a:rPr lang="es-ES" sz="1400" b="1" i="1" dirty="0">
                <a:effectLst/>
                <a:highlight>
                  <a:srgbClr val="00FF00"/>
                </a:highlight>
                <a:latin typeface="Montserrat SemiBold" pitchFamily="2" charset="77"/>
              </a:rPr>
              <a:t> H. </a:t>
            </a:r>
            <a:r>
              <a:rPr lang="es-ES" sz="1400" b="1" i="1" dirty="0">
                <a:effectLst/>
                <a:latin typeface="Montserrat SemiBold" pitchFamily="2" charset="77"/>
              </a:rPr>
              <a:t> </a:t>
            </a:r>
            <a:r>
              <a:rPr lang="es-ES" sz="1400" dirty="0">
                <a:effectLst/>
                <a:latin typeface="Montserrat" pitchFamily="2" charset="77"/>
              </a:rPr>
              <a:t>APROXIMADAS DE VIAJE</a:t>
            </a:r>
          </a:p>
          <a:p>
            <a:pPr marL="285750" indent="-285750" algn="just">
              <a:spcBef>
                <a:spcPts val="1200"/>
              </a:spcBef>
              <a:spcAft>
                <a:spcPts val="1200"/>
              </a:spcAft>
              <a:buFont typeface="Letra del sistema regular"/>
              <a:buChar char="❄️"/>
            </a:pPr>
            <a:r>
              <a:rPr lang="es-ES" sz="1400" dirty="0">
                <a:latin typeface="Montserrat" pitchFamily="2" charset="77"/>
              </a:rPr>
              <a:t>SE VIAJA DE NOCHE A LA IDA Y A LA VUELTA</a:t>
            </a:r>
          </a:p>
          <a:p>
            <a:pPr marL="285750" indent="-285750" algn="just">
              <a:spcBef>
                <a:spcPts val="1200"/>
              </a:spcBef>
              <a:spcAft>
                <a:spcPts val="1200"/>
              </a:spcAft>
              <a:buFont typeface="Letra del sistema regular"/>
              <a:buChar char="❄️"/>
            </a:pPr>
            <a:r>
              <a:rPr lang="es-ES" sz="1400" dirty="0">
                <a:effectLst/>
                <a:latin typeface="Montserrat" pitchFamily="2" charset="77"/>
              </a:rPr>
              <a:t>PREVISTO CAMBIO DE CONDU</a:t>
            </a:r>
            <a:r>
              <a:rPr lang="es-ES" sz="1400" dirty="0">
                <a:latin typeface="Montserrat" pitchFamily="2" charset="77"/>
              </a:rPr>
              <a:t>CTOR DE AUTOCAR EN VIAJE DE IDA Y VIAJE DE VUELTA EN BURGOS. </a:t>
            </a:r>
          </a:p>
        </p:txBody>
      </p:sp>
      <p:grpSp>
        <p:nvGrpSpPr>
          <p:cNvPr id="20" name="Grupo 19">
            <a:extLst>
              <a:ext uri="{FF2B5EF4-FFF2-40B4-BE49-F238E27FC236}">
                <a16:creationId xmlns:a16="http://schemas.microsoft.com/office/drawing/2014/main" id="{676F5D43-8592-7D59-563F-CFE78458936A}"/>
              </a:ext>
            </a:extLst>
          </p:cNvPr>
          <p:cNvGrpSpPr/>
          <p:nvPr/>
        </p:nvGrpSpPr>
        <p:grpSpPr>
          <a:xfrm>
            <a:off x="6336619" y="2438255"/>
            <a:ext cx="639660" cy="639660"/>
            <a:chOff x="5462993" y="2568827"/>
            <a:chExt cx="639660" cy="639660"/>
          </a:xfrm>
        </p:grpSpPr>
        <p:sp>
          <p:nvSpPr>
            <p:cNvPr id="24" name="Conector 23">
              <a:extLst>
                <a:ext uri="{FF2B5EF4-FFF2-40B4-BE49-F238E27FC236}">
                  <a16:creationId xmlns:a16="http://schemas.microsoft.com/office/drawing/2014/main" id="{AF131E90-19C2-1421-0A6D-DD40F402AA68}"/>
                </a:ext>
              </a:extLst>
            </p:cNvPr>
            <p:cNvSpPr/>
            <p:nvPr/>
          </p:nvSpPr>
          <p:spPr>
            <a:xfrm>
              <a:off x="5462993" y="2568827"/>
              <a:ext cx="639660" cy="639660"/>
            </a:xfrm>
            <a:prstGeom prst="flowChartConnector">
              <a:avLst/>
            </a:prstGeom>
            <a:solidFill>
              <a:srgbClr val="0B3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7" name="Gráfico 16" descr="Autobús con relleno sólido">
              <a:extLst>
                <a:ext uri="{FF2B5EF4-FFF2-40B4-BE49-F238E27FC236}">
                  <a16:creationId xmlns:a16="http://schemas.microsoft.com/office/drawing/2014/main" id="{F7B7CC14-F6FA-DB87-E886-CE58E7ED4B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9354" y="2675188"/>
              <a:ext cx="426938" cy="426938"/>
            </a:xfrm>
            <a:prstGeom prst="rect">
              <a:avLst/>
            </a:prstGeom>
          </p:spPr>
        </p:pic>
      </p:grpSp>
      <p:pic>
        <p:nvPicPr>
          <p:cNvPr id="28" name="Imagen 27">
            <a:extLst>
              <a:ext uri="{FF2B5EF4-FFF2-40B4-BE49-F238E27FC236}">
                <a16:creationId xmlns:a16="http://schemas.microsoft.com/office/drawing/2014/main" id="{777ED9B3-CF4D-7471-19DC-5696A8DD5DF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75" y="1745415"/>
            <a:ext cx="5743446" cy="3229634"/>
          </a:xfrm>
          <a:prstGeom prst="rect">
            <a:avLst/>
          </a:prstGeom>
        </p:spPr>
      </p:pic>
      <p:pic>
        <p:nvPicPr>
          <p:cNvPr id="25" name="Imagen 24">
            <a:extLst>
              <a:ext uri="{FF2B5EF4-FFF2-40B4-BE49-F238E27FC236}">
                <a16:creationId xmlns:a16="http://schemas.microsoft.com/office/drawing/2014/main" id="{372BF9B1-CF58-052D-E7D1-D1B921134097}"/>
              </a:ext>
            </a:extLst>
          </p:cNvPr>
          <p:cNvPicPr>
            <a:picLocks noChangeAspect="1"/>
          </p:cNvPicPr>
          <p:nvPr/>
        </p:nvPicPr>
        <p:blipFill>
          <a:blip r:embed="rId5"/>
          <a:stretch>
            <a:fillRect/>
          </a:stretch>
        </p:blipFill>
        <p:spPr>
          <a:xfrm>
            <a:off x="325085" y="4660311"/>
            <a:ext cx="6442980" cy="2197689"/>
          </a:xfrm>
          <a:prstGeom prst="rect">
            <a:avLst/>
          </a:prstGeom>
          <a:effectLst>
            <a:outerShdw blurRad="50800" dist="38100" dir="2700000" algn="tl" rotWithShape="0">
              <a:prstClr val="black">
                <a:alpha val="40000"/>
              </a:prstClr>
            </a:outerShdw>
          </a:effectLst>
        </p:spPr>
      </p:pic>
      <p:sp>
        <p:nvSpPr>
          <p:cNvPr id="2" name="Google Shape;129;p36">
            <a:extLst>
              <a:ext uri="{FF2B5EF4-FFF2-40B4-BE49-F238E27FC236}">
                <a16:creationId xmlns:a16="http://schemas.microsoft.com/office/drawing/2014/main" id="{0D263FCA-9EE3-7CBE-663B-12A4966FC379}"/>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2676003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a16="http://schemas.microsoft.com/office/drawing/2014/main" id="{C316764D-375E-2388-441C-14153D3D256E}"/>
              </a:ext>
            </a:extLst>
          </p:cNvPr>
          <p:cNvSpPr txBox="1"/>
          <p:nvPr/>
        </p:nvSpPr>
        <p:spPr>
          <a:xfrm>
            <a:off x="686572" y="1886727"/>
            <a:ext cx="8794949" cy="512961"/>
          </a:xfrm>
          <a:prstGeom prst="rect">
            <a:avLst/>
          </a:prstGeom>
        </p:spPr>
        <p:txBody>
          <a:bodyPr wrap="square" lIns="0" tIns="0" rIns="0" bIns="0" rtlCol="0" anchor="t">
            <a:spAutoFit/>
          </a:bodyPr>
          <a:lstStyle/>
          <a:p>
            <a:pPr>
              <a:lnSpc>
                <a:spcPts val="1960"/>
              </a:lnSpc>
            </a:pPr>
            <a:r>
              <a:rPr lang="es-ES_tradnl" b="1" dirty="0">
                <a:solidFill>
                  <a:srgbClr val="0B3C61"/>
                </a:solidFill>
                <a:latin typeface="Montserrat SemiBold" pitchFamily="2" charset="77"/>
              </a:rPr>
              <a:t>IDA: </a:t>
            </a:r>
            <a:r>
              <a:rPr lang="es-ES_tradnl" b="1" i="1" dirty="0">
                <a:solidFill>
                  <a:srgbClr val="0B3C61"/>
                </a:solidFill>
                <a:highlight>
                  <a:srgbClr val="00FF00"/>
                </a:highlight>
                <a:latin typeface="Montserrat SemiBold" pitchFamily="2" charset="77"/>
              </a:rPr>
              <a:t>POBLACIÓN DE SALIDA </a:t>
            </a:r>
            <a:r>
              <a:rPr lang="es-ES_tradnl" dirty="0">
                <a:solidFill>
                  <a:srgbClr val="0B3C61"/>
                </a:solidFill>
                <a:latin typeface="Montserrat Medium" pitchFamily="2" charset="77"/>
              </a:rPr>
              <a:t>– </a:t>
            </a:r>
            <a:r>
              <a:rPr lang="es-ES_tradnl" b="1" i="1" dirty="0">
                <a:solidFill>
                  <a:srgbClr val="0B3C61"/>
                </a:solidFill>
                <a:highlight>
                  <a:srgbClr val="00FF00"/>
                </a:highlight>
                <a:latin typeface="Montserrat SemiBold" pitchFamily="2" charset="77"/>
              </a:rPr>
              <a:t>ANDORRA</a:t>
            </a:r>
          </a:p>
          <a:p>
            <a:pPr>
              <a:lnSpc>
                <a:spcPts val="1960"/>
              </a:lnSpc>
            </a:pPr>
            <a:r>
              <a:rPr lang="es-ES_tradnl" dirty="0">
                <a:solidFill>
                  <a:srgbClr val="0B3C61"/>
                </a:solidFill>
                <a:latin typeface="Montserrat Medium" pitchFamily="2" charset="77"/>
              </a:rPr>
              <a:t>DÍA </a:t>
            </a:r>
            <a:r>
              <a:rPr lang="es-ES_tradnl" b="1" i="1" dirty="0">
                <a:solidFill>
                  <a:srgbClr val="0B3C61"/>
                </a:solidFill>
                <a:highlight>
                  <a:srgbClr val="00FF00"/>
                </a:highlight>
                <a:latin typeface="Montserrat SemiBold" pitchFamily="2" charset="77"/>
              </a:rPr>
              <a:t>XX</a:t>
            </a:r>
            <a:r>
              <a:rPr lang="es-ES_tradnl" b="1" dirty="0">
                <a:solidFill>
                  <a:srgbClr val="0B3C61"/>
                </a:solidFill>
                <a:latin typeface="Montserrat SemiBold" pitchFamily="2" charset="77"/>
              </a:rPr>
              <a:t> </a:t>
            </a:r>
            <a:r>
              <a:rPr lang="es-ES_tradnl" dirty="0">
                <a:solidFill>
                  <a:srgbClr val="0B3C61"/>
                </a:solidFill>
                <a:latin typeface="Montserrat Medium" pitchFamily="2" charset="77"/>
              </a:rPr>
              <a:t>DE </a:t>
            </a:r>
            <a:r>
              <a:rPr lang="es-ES_tradnl" b="1" i="1" dirty="0">
                <a:solidFill>
                  <a:srgbClr val="0B3C61"/>
                </a:solidFill>
                <a:highlight>
                  <a:srgbClr val="00FF00"/>
                </a:highlight>
                <a:latin typeface="Montserrat SemiBold" pitchFamily="2" charset="77"/>
              </a:rPr>
              <a:t>MES</a:t>
            </a:r>
            <a:r>
              <a:rPr lang="es-ES_tradnl" dirty="0">
                <a:solidFill>
                  <a:srgbClr val="0B3C61"/>
                </a:solidFill>
                <a:latin typeface="Montserrat Medium" pitchFamily="2" charset="77"/>
              </a:rPr>
              <a:t> DE </a:t>
            </a:r>
            <a:r>
              <a:rPr lang="es-ES_tradnl" b="1" i="1" dirty="0">
                <a:solidFill>
                  <a:srgbClr val="0B3C61"/>
                </a:solidFill>
                <a:highlight>
                  <a:srgbClr val="00FF00"/>
                </a:highlight>
                <a:latin typeface="Montserrat SemiBold" pitchFamily="2" charset="77"/>
              </a:rPr>
              <a:t>XXXX</a:t>
            </a:r>
            <a:r>
              <a:rPr lang="es-ES_tradnl" dirty="0">
                <a:solidFill>
                  <a:srgbClr val="0B3C61"/>
                </a:solidFill>
                <a:latin typeface="Montserrat Medium" pitchFamily="2" charset="77"/>
              </a:rPr>
              <a:t>, LLEGADA DÍA </a:t>
            </a:r>
            <a:r>
              <a:rPr lang="es-ES_tradnl" b="1" i="1" dirty="0">
                <a:solidFill>
                  <a:srgbClr val="0B3C61"/>
                </a:solidFill>
                <a:highlight>
                  <a:srgbClr val="00FF00"/>
                </a:highlight>
                <a:latin typeface="Montserrat SemiBold" pitchFamily="2" charset="77"/>
              </a:rPr>
              <a:t>XXX</a:t>
            </a:r>
            <a:r>
              <a:rPr lang="es-ES_tradnl" dirty="0">
                <a:solidFill>
                  <a:srgbClr val="0B3C61"/>
                </a:solidFill>
                <a:latin typeface="Montserrat Medium" pitchFamily="2" charset="77"/>
              </a:rPr>
              <a:t> DE </a:t>
            </a:r>
            <a:r>
              <a:rPr lang="es-ES_tradnl" b="1" i="1" dirty="0">
                <a:solidFill>
                  <a:srgbClr val="0B3C61"/>
                </a:solidFill>
                <a:highlight>
                  <a:srgbClr val="00FF00"/>
                </a:highlight>
                <a:latin typeface="Montserrat SemiBold" pitchFamily="2" charset="77"/>
              </a:rPr>
              <a:t>MES</a:t>
            </a:r>
            <a:r>
              <a:rPr lang="es-ES_tradnl" dirty="0">
                <a:solidFill>
                  <a:srgbClr val="0B3C61"/>
                </a:solidFill>
                <a:latin typeface="Montserrat Medium" pitchFamily="2" charset="77"/>
              </a:rPr>
              <a:t> DE </a:t>
            </a:r>
            <a:r>
              <a:rPr lang="es-ES_tradnl" b="1" i="1" dirty="0">
                <a:solidFill>
                  <a:srgbClr val="0B3C61"/>
                </a:solidFill>
                <a:highlight>
                  <a:srgbClr val="00FF00"/>
                </a:highlight>
                <a:latin typeface="Montserrat SemiBold" pitchFamily="2" charset="77"/>
              </a:rPr>
              <a:t>XXXX</a:t>
            </a:r>
            <a:r>
              <a:rPr lang="es-ES_tradnl" dirty="0">
                <a:solidFill>
                  <a:srgbClr val="0B3C61"/>
                </a:solidFill>
                <a:latin typeface="Montserrat Medium" pitchFamily="2" charset="77"/>
              </a:rPr>
              <a:t> </a:t>
            </a:r>
          </a:p>
        </p:txBody>
      </p:sp>
      <p:sp>
        <p:nvSpPr>
          <p:cNvPr id="23" name="Google Shape;129;p36">
            <a:extLst>
              <a:ext uri="{FF2B5EF4-FFF2-40B4-BE49-F238E27FC236}">
                <a16:creationId xmlns:a16="http://schemas.microsoft.com/office/drawing/2014/main" id="{9DB61297-A654-A53A-9259-642EBDFEF827}"/>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u="none" strike="noStrike" cap="none" dirty="0">
                <a:solidFill>
                  <a:srgbClr val="0B3C61"/>
                </a:solidFill>
                <a:latin typeface="Montserrat SemiBold" pitchFamily="2" charset="77"/>
                <a:ea typeface="Montserrat"/>
                <a:cs typeface="Montserrat"/>
                <a:sym typeface="Montserrat"/>
              </a:rPr>
              <a:t>NOMBRE INSTITUTO</a:t>
            </a:r>
            <a:endParaRPr sz="1400" b="1" u="none" strike="noStrike" cap="none" dirty="0">
              <a:solidFill>
                <a:srgbClr val="0B3C61"/>
              </a:solidFill>
              <a:latin typeface="Montserrat SemiBold" pitchFamily="2" charset="77"/>
              <a:ea typeface="Arial"/>
              <a:cs typeface="Arial"/>
              <a:sym typeface="Arial"/>
            </a:endParaRPr>
          </a:p>
        </p:txBody>
      </p:sp>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3. VIAJE</a:t>
            </a:r>
          </a:p>
        </p:txBody>
      </p:sp>
      <p:sp>
        <p:nvSpPr>
          <p:cNvPr id="6" name="TextBox 18">
            <a:extLst>
              <a:ext uri="{FF2B5EF4-FFF2-40B4-BE49-F238E27FC236}">
                <a16:creationId xmlns:a16="http://schemas.microsoft.com/office/drawing/2014/main" id="{12CFEAC9-BE22-51BB-CA68-69EA6F58D527}"/>
              </a:ext>
            </a:extLst>
          </p:cNvPr>
          <p:cNvSpPr txBox="1"/>
          <p:nvPr/>
        </p:nvSpPr>
        <p:spPr>
          <a:xfrm>
            <a:off x="686572" y="2686751"/>
            <a:ext cx="4169207" cy="3816429"/>
          </a:xfrm>
          <a:prstGeom prst="rect">
            <a:avLst/>
          </a:prstGeom>
        </p:spPr>
        <p:txBody>
          <a:bodyPr wrap="square" lIns="0" tIns="0" rIns="0" bIns="0" rtlCol="0" anchor="t">
            <a:spAutoFit/>
          </a:bodyPr>
          <a:lstStyle/>
          <a:p>
            <a:pPr>
              <a:spcBef>
                <a:spcPts val="1200"/>
              </a:spcBef>
              <a:spcAft>
                <a:spcPts val="1200"/>
              </a:spcAft>
            </a:pPr>
            <a:r>
              <a:rPr lang="es-ES_tradnl" sz="1400" b="1" dirty="0">
                <a:solidFill>
                  <a:srgbClr val="1D1D1D"/>
                </a:solidFill>
                <a:latin typeface="Montserrat SemiBold" pitchFamily="2" charset="77"/>
              </a:rPr>
              <a:t>SÁBADO, </a:t>
            </a:r>
            <a:r>
              <a:rPr lang="es-ES_tradnl" sz="1400" b="1" i="1" dirty="0">
                <a:solidFill>
                  <a:srgbClr val="1D1D1D"/>
                </a:solidFill>
                <a:highlight>
                  <a:srgbClr val="00FF00"/>
                </a:highlight>
                <a:latin typeface="Montserrat SemiBold" pitchFamily="2" charset="77"/>
              </a:rPr>
              <a:t>XX</a:t>
            </a:r>
          </a:p>
          <a:p>
            <a:pPr marL="285750" indent="-285750">
              <a:spcBef>
                <a:spcPts val="1200"/>
              </a:spcBef>
              <a:spcAft>
                <a:spcPts val="1200"/>
              </a:spcAft>
              <a:buFont typeface="Letra del sistema regular"/>
              <a:buChar char="❄️"/>
            </a:pPr>
            <a:r>
              <a:rPr lang="es-ES_tradnl" sz="1400" dirty="0">
                <a:solidFill>
                  <a:srgbClr val="1D1D1D"/>
                </a:solidFill>
                <a:latin typeface="Montserrat" pitchFamily="2" charset="77"/>
              </a:rPr>
              <a:t>21:00 h. aprox. (sábado). </a:t>
            </a:r>
            <a:br>
              <a:rPr lang="es-ES_tradnl" sz="1400" dirty="0">
                <a:solidFill>
                  <a:srgbClr val="1D1D1D"/>
                </a:solidFill>
                <a:latin typeface="Montserrat" pitchFamily="2" charset="77"/>
              </a:rPr>
            </a:br>
            <a:r>
              <a:rPr lang="es-ES_tradnl" sz="1400" dirty="0">
                <a:solidFill>
                  <a:srgbClr val="1D1D1D"/>
                </a:solidFill>
                <a:latin typeface="Montserrat" pitchFamily="2" charset="77"/>
              </a:rPr>
              <a:t>Salida del instituto.</a:t>
            </a:r>
            <a:br>
              <a:rPr lang="es-ES_tradnl" sz="1400" dirty="0">
                <a:solidFill>
                  <a:srgbClr val="1D1D1D"/>
                </a:solidFill>
                <a:latin typeface="Montserrat" pitchFamily="2" charset="77"/>
              </a:rPr>
            </a:br>
            <a:r>
              <a:rPr lang="es-ES_tradnl" sz="1400" dirty="0">
                <a:solidFill>
                  <a:srgbClr val="1D1D1D"/>
                </a:solidFill>
                <a:latin typeface="Montserrat" pitchFamily="2" charset="77"/>
              </a:rPr>
              <a:t>Se confirmará hora exacta de presentación y salida. </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23:00 - 23:30 h. parada en área de servicio de León. </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4:00 - 4:30 h. parada en área de servicio de Burgos.</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7:30 -8:00 h. parada en área de servicio de Zaragoza para desayuno (no incluido). Pueden llevar galletas y bebidas. </a:t>
            </a:r>
          </a:p>
        </p:txBody>
      </p:sp>
      <p:sp>
        <p:nvSpPr>
          <p:cNvPr id="7" name="TextBox 18">
            <a:extLst>
              <a:ext uri="{FF2B5EF4-FFF2-40B4-BE49-F238E27FC236}">
                <a16:creationId xmlns:a16="http://schemas.microsoft.com/office/drawing/2014/main" id="{32742316-BB98-E1F0-6437-EFB62BE8A180}"/>
              </a:ext>
            </a:extLst>
          </p:cNvPr>
          <p:cNvSpPr txBox="1"/>
          <p:nvPr/>
        </p:nvSpPr>
        <p:spPr>
          <a:xfrm>
            <a:off x="5212990" y="2686751"/>
            <a:ext cx="4169207" cy="3293209"/>
          </a:xfrm>
          <a:prstGeom prst="rect">
            <a:avLst/>
          </a:prstGeom>
        </p:spPr>
        <p:txBody>
          <a:bodyPr wrap="square" lIns="0" tIns="0" rIns="0" bIns="0" rtlCol="0" anchor="t">
            <a:spAutoFit/>
          </a:bodyPr>
          <a:lstStyle/>
          <a:p>
            <a:pPr algn="just">
              <a:spcBef>
                <a:spcPts val="1200"/>
              </a:spcBef>
              <a:spcAft>
                <a:spcPts val="1200"/>
              </a:spcAft>
            </a:pPr>
            <a:r>
              <a:rPr lang="es-ES_tradnl" sz="1400" b="1" dirty="0">
                <a:solidFill>
                  <a:srgbClr val="1D1D1D"/>
                </a:solidFill>
                <a:latin typeface="Montserrat SemiBold" pitchFamily="2" charset="77"/>
              </a:rPr>
              <a:t>DOMINGO, </a:t>
            </a:r>
            <a:r>
              <a:rPr lang="es-ES_tradnl" sz="1400" b="1" i="1" dirty="0">
                <a:solidFill>
                  <a:srgbClr val="1D1D1D"/>
                </a:solidFill>
                <a:highlight>
                  <a:srgbClr val="00FF00"/>
                </a:highlight>
                <a:latin typeface="Montserrat SemiBold" pitchFamily="2" charset="77"/>
              </a:rPr>
              <a:t>XX</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13:00 h. llegada a Andorra. Tiempo libre para comida (no incluida). Estaremos en el centro de la ciudad donde encontrarán pizzerías, </a:t>
            </a:r>
            <a:r>
              <a:rPr lang="es-ES_tradnl" sz="1400" dirty="0" err="1">
                <a:solidFill>
                  <a:srgbClr val="1D1D1D"/>
                </a:solidFill>
                <a:latin typeface="Montserrat" pitchFamily="2" charset="77"/>
              </a:rPr>
              <a:t>burguers</a:t>
            </a:r>
            <a:r>
              <a:rPr lang="es-ES_tradnl" sz="1400" dirty="0">
                <a:solidFill>
                  <a:srgbClr val="1D1D1D"/>
                </a:solidFill>
                <a:latin typeface="Montserrat" pitchFamily="2" charset="77"/>
              </a:rPr>
              <a:t>…</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16:00 h. recogida de material de esquí y snowboard en tienda a pie de pista, donde quedará almacenado. </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17:00 h. distribución de habitaciones en el hotel. Inicio del régimen de 5 días en pensión completa. </a:t>
            </a:r>
          </a:p>
        </p:txBody>
      </p:sp>
      <p:pic>
        <p:nvPicPr>
          <p:cNvPr id="2" name="Imagen 1">
            <a:extLst>
              <a:ext uri="{FF2B5EF4-FFF2-40B4-BE49-F238E27FC236}">
                <a16:creationId xmlns:a16="http://schemas.microsoft.com/office/drawing/2014/main" id="{82DCDDA9-866F-25E3-16E9-E5562FE18C5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481521" y="0"/>
            <a:ext cx="2710479" cy="6858000"/>
          </a:xfrm>
          <a:prstGeom prst="rect">
            <a:avLst/>
          </a:prstGeom>
        </p:spPr>
      </p:pic>
    </p:spTree>
    <p:extLst>
      <p:ext uri="{BB962C8B-B14F-4D97-AF65-F5344CB8AC3E}">
        <p14:creationId xmlns:p14="http://schemas.microsoft.com/office/powerpoint/2010/main" val="2432145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328;p45" descr="Una montaña con nieve&#10;&#10;Descripción generada automáticamente">
            <a:extLst>
              <a:ext uri="{FF2B5EF4-FFF2-40B4-BE49-F238E27FC236}">
                <a16:creationId xmlns:a16="http://schemas.microsoft.com/office/drawing/2014/main" id="{8997E3AF-6C12-A9B3-74FA-5CF6A849F5EA}"/>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725102" y="2646153"/>
            <a:ext cx="4466898" cy="2512630"/>
          </a:xfrm>
          <a:prstGeom prst="rect">
            <a:avLst/>
          </a:prstGeom>
          <a:noFill/>
          <a:ln>
            <a:noFill/>
          </a:ln>
        </p:spPr>
      </p:pic>
      <p:sp>
        <p:nvSpPr>
          <p:cNvPr id="5" name="TextBox 18">
            <a:extLst>
              <a:ext uri="{FF2B5EF4-FFF2-40B4-BE49-F238E27FC236}">
                <a16:creationId xmlns:a16="http://schemas.microsoft.com/office/drawing/2014/main" id="{C316764D-375E-2388-441C-14153D3D256E}"/>
              </a:ext>
            </a:extLst>
          </p:cNvPr>
          <p:cNvSpPr txBox="1"/>
          <p:nvPr/>
        </p:nvSpPr>
        <p:spPr>
          <a:xfrm>
            <a:off x="686572" y="1886727"/>
            <a:ext cx="8794949" cy="512961"/>
          </a:xfrm>
          <a:prstGeom prst="rect">
            <a:avLst/>
          </a:prstGeom>
        </p:spPr>
        <p:txBody>
          <a:bodyPr wrap="square" lIns="0" tIns="0" rIns="0" bIns="0" rtlCol="0" anchor="t">
            <a:spAutoFit/>
          </a:bodyPr>
          <a:lstStyle/>
          <a:p>
            <a:pPr>
              <a:lnSpc>
                <a:spcPts val="1960"/>
              </a:lnSpc>
            </a:pPr>
            <a:r>
              <a:rPr lang="es-ES_tradnl" b="1" dirty="0">
                <a:solidFill>
                  <a:srgbClr val="0B3C61"/>
                </a:solidFill>
                <a:latin typeface="Montserrat SemiBold" pitchFamily="2" charset="77"/>
              </a:rPr>
              <a:t>VUELTA: </a:t>
            </a:r>
            <a:r>
              <a:rPr lang="es-ES_tradnl" i="1" dirty="0">
                <a:solidFill>
                  <a:srgbClr val="0B3C61"/>
                </a:solidFill>
                <a:highlight>
                  <a:srgbClr val="00FF00"/>
                </a:highlight>
                <a:latin typeface="Montserrat Medium" pitchFamily="2" charset="77"/>
              </a:rPr>
              <a:t>ANDORRA – POBLACIÓN DE LLEGADA</a:t>
            </a:r>
          </a:p>
          <a:p>
            <a:pPr>
              <a:lnSpc>
                <a:spcPts val="1960"/>
              </a:lnSpc>
            </a:pPr>
            <a:r>
              <a:rPr lang="es-ES_tradnl" dirty="0">
                <a:solidFill>
                  <a:srgbClr val="0B3C61"/>
                </a:solidFill>
                <a:latin typeface="Montserrat Medium" pitchFamily="2" charset="77"/>
              </a:rPr>
              <a:t>DÍA </a:t>
            </a:r>
            <a:r>
              <a:rPr lang="es-ES_tradnl" i="1" dirty="0">
                <a:solidFill>
                  <a:srgbClr val="0B3C61"/>
                </a:solidFill>
                <a:highlight>
                  <a:srgbClr val="00FF00"/>
                </a:highlight>
                <a:latin typeface="Montserrat Medium" pitchFamily="2" charset="77"/>
              </a:rPr>
              <a:t>XX</a:t>
            </a:r>
            <a:r>
              <a:rPr lang="es-ES_tradnl" dirty="0">
                <a:solidFill>
                  <a:srgbClr val="0B3C61"/>
                </a:solidFill>
                <a:latin typeface="Montserrat Medium" pitchFamily="2" charset="77"/>
              </a:rPr>
              <a:t> DE </a:t>
            </a:r>
            <a:r>
              <a:rPr lang="es-ES_tradnl" i="1" dirty="0">
                <a:solidFill>
                  <a:srgbClr val="0B3C61"/>
                </a:solidFill>
                <a:highlight>
                  <a:srgbClr val="00FF00"/>
                </a:highlight>
                <a:latin typeface="Montserrat Medium" pitchFamily="2" charset="77"/>
              </a:rPr>
              <a:t>MES </a:t>
            </a:r>
            <a:r>
              <a:rPr lang="es-ES_tradnl" dirty="0">
                <a:solidFill>
                  <a:srgbClr val="0B3C61"/>
                </a:solidFill>
                <a:latin typeface="Montserrat Medium" pitchFamily="2" charset="77"/>
              </a:rPr>
              <a:t>DE </a:t>
            </a:r>
            <a:r>
              <a:rPr lang="es-ES_tradnl" i="1" dirty="0">
                <a:solidFill>
                  <a:srgbClr val="0B3C61"/>
                </a:solidFill>
                <a:highlight>
                  <a:srgbClr val="00FF00"/>
                </a:highlight>
                <a:latin typeface="Montserrat Medium" pitchFamily="2" charset="77"/>
              </a:rPr>
              <a:t>XXXX</a:t>
            </a:r>
            <a:r>
              <a:rPr lang="es-ES_tradnl" dirty="0">
                <a:solidFill>
                  <a:srgbClr val="0B3C61"/>
                </a:solidFill>
                <a:latin typeface="Montserrat Medium" pitchFamily="2" charset="77"/>
              </a:rPr>
              <a:t>, LLEGADA DÍA </a:t>
            </a:r>
            <a:r>
              <a:rPr lang="es-ES_tradnl" i="1" dirty="0">
                <a:solidFill>
                  <a:srgbClr val="0B3C61"/>
                </a:solidFill>
                <a:highlight>
                  <a:srgbClr val="00FF00"/>
                </a:highlight>
                <a:latin typeface="Montserrat Medium" pitchFamily="2" charset="77"/>
              </a:rPr>
              <a:t>XX</a:t>
            </a:r>
            <a:r>
              <a:rPr lang="es-ES_tradnl" dirty="0">
                <a:solidFill>
                  <a:srgbClr val="0B3C61"/>
                </a:solidFill>
                <a:latin typeface="Montserrat Medium" pitchFamily="2" charset="77"/>
              </a:rPr>
              <a:t> DE </a:t>
            </a:r>
            <a:r>
              <a:rPr lang="es-ES_tradnl" i="1" dirty="0">
                <a:solidFill>
                  <a:srgbClr val="0B3C61"/>
                </a:solidFill>
                <a:highlight>
                  <a:srgbClr val="00FF00"/>
                </a:highlight>
                <a:latin typeface="Montserrat Medium" pitchFamily="2" charset="77"/>
              </a:rPr>
              <a:t>MES</a:t>
            </a:r>
            <a:r>
              <a:rPr lang="es-ES_tradnl" dirty="0">
                <a:solidFill>
                  <a:srgbClr val="0B3C61"/>
                </a:solidFill>
                <a:latin typeface="Montserrat Medium" pitchFamily="2" charset="77"/>
              </a:rPr>
              <a:t> DE </a:t>
            </a:r>
            <a:r>
              <a:rPr lang="es-ES_tradnl" i="1" dirty="0">
                <a:solidFill>
                  <a:srgbClr val="0B3C61"/>
                </a:solidFill>
                <a:highlight>
                  <a:srgbClr val="00FF00"/>
                </a:highlight>
                <a:latin typeface="Montserrat Medium" pitchFamily="2" charset="77"/>
              </a:rPr>
              <a:t>XXX</a:t>
            </a:r>
            <a:r>
              <a:rPr lang="es-ES_tradnl" dirty="0">
                <a:solidFill>
                  <a:srgbClr val="0B3C61"/>
                </a:solidFill>
                <a:latin typeface="Montserrat Medium" pitchFamily="2" charset="77"/>
              </a:rPr>
              <a:t> </a:t>
            </a:r>
          </a:p>
        </p:txBody>
      </p:sp>
      <p:sp>
        <p:nvSpPr>
          <p:cNvPr id="4" name="TextBox 16">
            <a:extLst>
              <a:ext uri="{FF2B5EF4-FFF2-40B4-BE49-F238E27FC236}">
                <a16:creationId xmlns:a16="http://schemas.microsoft.com/office/drawing/2014/main" id="{ED8F72A1-98D6-4CA7-6717-DAE9C6E6E605}"/>
              </a:ext>
            </a:extLst>
          </p:cNvPr>
          <p:cNvSpPr txBox="1"/>
          <p:nvPr/>
        </p:nvSpPr>
        <p:spPr>
          <a:xfrm>
            <a:off x="686572" y="917581"/>
            <a:ext cx="4849751" cy="684611"/>
          </a:xfrm>
          <a:prstGeom prst="rect">
            <a:avLst/>
          </a:prstGeom>
        </p:spPr>
        <p:txBody>
          <a:bodyPr lIns="0" tIns="0" rIns="0" bIns="0" rtlCol="0" anchor="t">
            <a:spAutoFit/>
          </a:bodyPr>
          <a:lstStyle/>
          <a:p>
            <a:pPr>
              <a:lnSpc>
                <a:spcPts val="5760"/>
              </a:lnSpc>
            </a:pPr>
            <a:r>
              <a:rPr lang="es-ES_tradnl" sz="4000" b="1" dirty="0">
                <a:solidFill>
                  <a:srgbClr val="0B3C61"/>
                </a:solidFill>
                <a:latin typeface="Montserrat" pitchFamily="2" charset="77"/>
              </a:rPr>
              <a:t>3. VIAJE</a:t>
            </a:r>
          </a:p>
        </p:txBody>
      </p:sp>
      <p:sp>
        <p:nvSpPr>
          <p:cNvPr id="6" name="TextBox 18">
            <a:extLst>
              <a:ext uri="{FF2B5EF4-FFF2-40B4-BE49-F238E27FC236}">
                <a16:creationId xmlns:a16="http://schemas.microsoft.com/office/drawing/2014/main" id="{12CFEAC9-BE22-51BB-CA68-69EA6F58D527}"/>
              </a:ext>
            </a:extLst>
          </p:cNvPr>
          <p:cNvSpPr txBox="1"/>
          <p:nvPr/>
        </p:nvSpPr>
        <p:spPr>
          <a:xfrm>
            <a:off x="686571" y="2686751"/>
            <a:ext cx="6633392" cy="3170099"/>
          </a:xfrm>
          <a:prstGeom prst="rect">
            <a:avLst/>
          </a:prstGeom>
        </p:spPr>
        <p:txBody>
          <a:bodyPr wrap="square" lIns="0" tIns="0" rIns="0" bIns="0" rtlCol="0" anchor="t">
            <a:spAutoFit/>
          </a:bodyPr>
          <a:lstStyle/>
          <a:p>
            <a:pPr marL="285750" indent="-285750">
              <a:spcBef>
                <a:spcPts val="1200"/>
              </a:spcBef>
              <a:spcAft>
                <a:spcPts val="1200"/>
              </a:spcAft>
              <a:buFont typeface="Letra del sistema regular"/>
              <a:buChar char="❄️"/>
            </a:pPr>
            <a:r>
              <a:rPr lang="es-ES_tradnl" sz="1400" dirty="0">
                <a:solidFill>
                  <a:srgbClr val="1D1D1D"/>
                </a:solidFill>
                <a:latin typeface="Montserrat" pitchFamily="2" charset="77"/>
              </a:rPr>
              <a:t>19:00h. (viernes) salida de Andorra. </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23:00 – 23:30 h. parada en área de servicio de Zaragoza para cena (no incluida). Pueden llevar bocadillos y bebidas. Pueden comprar en supermercado en Andorra. </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3:00 - 3:30 h. parada en área de servicio de Burgos. </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7:00 -7:30 h. parada en área de servicio de León para desayuno (no incluido). Puede llevar galletas y bebidas. Pueden comprar en supermercado de Andorra. </a:t>
            </a:r>
          </a:p>
          <a:p>
            <a:pPr marL="285750" indent="-285750" algn="just">
              <a:spcBef>
                <a:spcPts val="1200"/>
              </a:spcBef>
              <a:spcAft>
                <a:spcPts val="1200"/>
              </a:spcAft>
              <a:buFont typeface="Letra del sistema regular"/>
              <a:buChar char="❄️"/>
            </a:pPr>
            <a:r>
              <a:rPr lang="es-ES_tradnl" sz="1400" dirty="0">
                <a:solidFill>
                  <a:srgbClr val="1D1D1D"/>
                </a:solidFill>
                <a:latin typeface="Montserrat" pitchFamily="2" charset="77"/>
              </a:rPr>
              <a:t>09:00 h. (sábado) llegada a XXXX. </a:t>
            </a:r>
          </a:p>
        </p:txBody>
      </p:sp>
      <p:sp>
        <p:nvSpPr>
          <p:cNvPr id="2" name="Google Shape;129;p36">
            <a:extLst>
              <a:ext uri="{FF2B5EF4-FFF2-40B4-BE49-F238E27FC236}">
                <a16:creationId xmlns:a16="http://schemas.microsoft.com/office/drawing/2014/main" id="{181F173D-CE00-D94A-7C74-83024CEDB75E}"/>
              </a:ext>
            </a:extLst>
          </p:cNvPr>
          <p:cNvSpPr txBox="1"/>
          <p:nvPr/>
        </p:nvSpPr>
        <p:spPr>
          <a:xfrm>
            <a:off x="9986631" y="113443"/>
            <a:ext cx="1960233" cy="292957"/>
          </a:xfrm>
          <a:prstGeom prst="rect">
            <a:avLst/>
          </a:prstGeom>
          <a:noFill/>
          <a:ln>
            <a:noFill/>
          </a:ln>
        </p:spPr>
        <p:txBody>
          <a:bodyPr spcFirstLastPara="1" wrap="square" lIns="36000" tIns="36000" rIns="36000" bIns="36000" anchor="ctr" anchorCtr="0">
            <a:noAutofit/>
          </a:bodyPr>
          <a:lstStyle/>
          <a:p>
            <a:pPr marL="0" marR="0" lvl="0" indent="0" algn="l" rtl="0">
              <a:lnSpc>
                <a:spcPct val="90000"/>
              </a:lnSpc>
              <a:spcBef>
                <a:spcPts val="0"/>
              </a:spcBef>
              <a:spcAft>
                <a:spcPts val="0"/>
              </a:spcAft>
              <a:buClr>
                <a:schemeClr val="lt1"/>
              </a:buClr>
              <a:buSzPts val="5000"/>
              <a:buFont typeface="Montserrat"/>
              <a:buNone/>
            </a:pPr>
            <a:r>
              <a:rPr lang="es-ES" sz="1400" b="1" i="1" u="none" strike="noStrike" cap="none" dirty="0">
                <a:solidFill>
                  <a:srgbClr val="0B3C61"/>
                </a:solidFill>
                <a:highlight>
                  <a:srgbClr val="00FF00"/>
                </a:highlight>
                <a:latin typeface="Montserrat SemiBold" pitchFamily="2" charset="77"/>
                <a:ea typeface="Montserrat"/>
                <a:cs typeface="Montserrat"/>
                <a:sym typeface="Montserrat"/>
              </a:rPr>
              <a:t>NOMBRE INSTITUTO</a:t>
            </a:r>
            <a:endParaRPr sz="1400" b="1" i="1" u="none" strike="noStrike" cap="none" dirty="0">
              <a:solidFill>
                <a:srgbClr val="0B3C61"/>
              </a:solidFill>
              <a:highlight>
                <a:srgbClr val="00FF00"/>
              </a:highlight>
              <a:latin typeface="Montserrat SemiBold" pitchFamily="2" charset="77"/>
              <a:ea typeface="Arial"/>
              <a:cs typeface="Arial"/>
              <a:sym typeface="Arial"/>
            </a:endParaRPr>
          </a:p>
        </p:txBody>
      </p:sp>
    </p:spTree>
    <p:extLst>
      <p:ext uri="{BB962C8B-B14F-4D97-AF65-F5344CB8AC3E}">
        <p14:creationId xmlns:p14="http://schemas.microsoft.com/office/powerpoint/2010/main" val="42023928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6721</TotalTime>
  <Words>4270</Words>
  <Application>Microsoft Macintosh PowerPoint</Application>
  <PresentationFormat>Panorámica</PresentationFormat>
  <Paragraphs>375</Paragraphs>
  <Slides>31</Slides>
  <Notes>15</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31</vt:i4>
      </vt:variant>
    </vt:vector>
  </HeadingPairs>
  <TitlesOfParts>
    <vt:vector size="41" baseType="lpstr">
      <vt:lpstr>Arial</vt:lpstr>
      <vt:lpstr>Calibri</vt:lpstr>
      <vt:lpstr>Calibri Light</vt:lpstr>
      <vt:lpstr>Letra del sistema regular</vt:lpstr>
      <vt:lpstr>Montserrat</vt:lpstr>
      <vt:lpstr>Montserrat Medium</vt:lpstr>
      <vt:lpstr>Montserrat SemiBold</vt:lpstr>
      <vt:lpstr>Open Sans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Gemma Muñoz Ramos</dc:creator>
  <cp:lastModifiedBy>Gemma Muñoz Ramos</cp:lastModifiedBy>
  <cp:revision>211</cp:revision>
  <dcterms:created xsi:type="dcterms:W3CDTF">2023-09-07T09:02:56Z</dcterms:created>
  <dcterms:modified xsi:type="dcterms:W3CDTF">2023-10-24T08:31:22Z</dcterms:modified>
</cp:coreProperties>
</file>